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 id="2147483777" r:id="rId11"/>
    <p:sldMasterId id="2147483790" r:id="rId12"/>
    <p:sldMasterId id="2147483803" r:id="rId13"/>
  </p:sldMasterIdLst>
  <p:notesMasterIdLst>
    <p:notesMasterId r:id="rId29"/>
  </p:notesMasterIdLst>
  <p:sldIdLst>
    <p:sldId id="256" r:id="rId14"/>
    <p:sldId id="257" r:id="rId15"/>
    <p:sldId id="258"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C74BE-E2F7-46B7-8AA1-2A511B783DAB}"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12132-ED1F-4EA5-9DDF-FAAD18D3DC8A}" type="slidenum">
              <a:rPr lang="en-US" smtClean="0"/>
              <a:t>‹#›</a:t>
            </a:fld>
            <a:endParaRPr lang="en-US"/>
          </a:p>
        </p:txBody>
      </p:sp>
    </p:spTree>
    <p:extLst>
      <p:ext uri="{BB962C8B-B14F-4D97-AF65-F5344CB8AC3E}">
        <p14:creationId xmlns:p14="http://schemas.microsoft.com/office/powerpoint/2010/main" val="28331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5390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2458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1599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1812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6596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2262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3757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7469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8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060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6443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E538-999B-456F-A0E4-E8696E2610E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8455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91F6B-637D-4F48-BC2A-816283CB8988}"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70484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1F6B-637D-4F48-BC2A-816283CB8988}"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41610208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0395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4909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42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028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42716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3924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407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0136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629436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56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1F6B-637D-4F48-BC2A-816283CB8988}"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36259963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7602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0366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460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3901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862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3838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99432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3336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7796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49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4219906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17830949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3971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6805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933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4788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7078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404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8163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23190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45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792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9452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377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35099352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6716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837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6592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1062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69088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0026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734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44887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025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9575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5926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3115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3190871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600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20824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232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4875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26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471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880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11064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98651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1968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533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71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23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2532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20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6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1F6B-637D-4F48-BC2A-816283CB8988}"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93210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46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163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04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680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2223108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040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1974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46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8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338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91F6B-637D-4F48-BC2A-816283CB8988}"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47725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04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6235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844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706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437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249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186620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016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3599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90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91F6B-637D-4F48-BC2A-816283CB8988}"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3273982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379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8584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08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2941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5843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5173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160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73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2187512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39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91F6B-637D-4F48-BC2A-816283CB8988}"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1847302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0939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207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648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3670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958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4267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8120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464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323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93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91F6B-637D-4F48-BC2A-816283CB8988}"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2158282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2276422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187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7660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395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573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0569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062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5657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9369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04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1F6B-637D-4F48-BC2A-816283CB8988}"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1407228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215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850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2468763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8233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278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34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8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368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500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458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1F6B-637D-4F48-BC2A-816283CB8988}"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22899481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2623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353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1859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6891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1254640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895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07217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256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0569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01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1F6B-637D-4F48-BC2A-816283CB8988}"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A8BD9-4C9E-41D3-9DD3-54ACAEFBD073}" type="slidenum">
              <a:rPr lang="en-US" smtClean="0"/>
              <a:t>‹#›</a:t>
            </a:fld>
            <a:endParaRPr lang="en-US"/>
          </a:p>
        </p:txBody>
      </p:sp>
    </p:spTree>
    <p:extLst>
      <p:ext uri="{BB962C8B-B14F-4D97-AF65-F5344CB8AC3E}">
        <p14:creationId xmlns:p14="http://schemas.microsoft.com/office/powerpoint/2010/main" val="848296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655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5053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7030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73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219200"/>
            <a:ext cx="2362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219200"/>
            <a:ext cx="68834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936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219200"/>
            <a:ext cx="9448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768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2057400"/>
            <a:ext cx="6197600" cy="914400"/>
          </a:xfrm>
        </p:spPr>
        <p:txBody>
          <a:bodyPr/>
          <a:lstStyle>
            <a:lvl1pPr>
              <a:defRPr sz="5400">
                <a:solidFill>
                  <a:srgbClr val="A00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219200" y="2971800"/>
            <a:ext cx="2133600" cy="2209800"/>
          </a:xfrm>
        </p:spPr>
        <p:txBody>
          <a:bodyPr/>
          <a:lstStyle>
            <a:lvl1pPr marL="0" indent="0">
              <a:buFontTx/>
              <a:buNone/>
              <a:defRPr sz="1700" b="1"/>
            </a:lvl1pPr>
          </a:lstStyle>
          <a:p>
            <a:r>
              <a:rPr lang="en-US" smtClean="0"/>
              <a:t>Click to edit Master subtitle style</a:t>
            </a:r>
            <a:endParaRPr lang="en-US"/>
          </a:p>
        </p:txBody>
      </p:sp>
    </p:spTree>
    <p:extLst>
      <p:ext uri="{BB962C8B-B14F-4D97-AF65-F5344CB8AC3E}">
        <p14:creationId xmlns:p14="http://schemas.microsoft.com/office/powerpoint/2010/main" val="10202644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1399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27266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2860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08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1F6B-637D-4F48-BC2A-816283CB8988}"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A8BD9-4C9E-41D3-9DD3-54ACAEFBD073}" type="slidenum">
              <a:rPr lang="en-US" smtClean="0"/>
              <a:t>‹#›</a:t>
            </a:fld>
            <a:endParaRPr lang="en-US"/>
          </a:p>
        </p:txBody>
      </p:sp>
    </p:spTree>
    <p:extLst>
      <p:ext uri="{BB962C8B-B14F-4D97-AF65-F5344CB8AC3E}">
        <p14:creationId xmlns:p14="http://schemas.microsoft.com/office/powerpoint/2010/main" val="335730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602654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00870295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315481011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07955702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144262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4758242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16395919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2453488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16271761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3493269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32114555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22400" y="1219200"/>
            <a:ext cx="9448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1422400" y="2286000"/>
            <a:ext cx="9448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78046182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1" fontAlgn="base" hangingPunct="1">
        <a:spcBef>
          <a:spcPct val="0"/>
        </a:spcBef>
        <a:spcAft>
          <a:spcPct val="0"/>
        </a:spcAft>
        <a:defRPr sz="3600" b="1">
          <a:solidFill>
            <a:srgbClr val="800000"/>
          </a:solidFill>
          <a:latin typeface="+mj-lt"/>
          <a:ea typeface="+mj-ea"/>
          <a:cs typeface="+mj-cs"/>
        </a:defRPr>
      </a:lvl1pPr>
      <a:lvl2pPr algn="l" rtl="0" eaLnBrk="1" fontAlgn="base" hangingPunct="1">
        <a:spcBef>
          <a:spcPct val="0"/>
        </a:spcBef>
        <a:spcAft>
          <a:spcPct val="0"/>
        </a:spcAft>
        <a:defRPr sz="3600" b="1">
          <a:solidFill>
            <a:srgbClr val="800000"/>
          </a:solidFill>
          <a:latin typeface="Georgia" pitchFamily="18" charset="0"/>
        </a:defRPr>
      </a:lvl2pPr>
      <a:lvl3pPr algn="l" rtl="0" eaLnBrk="1" fontAlgn="base" hangingPunct="1">
        <a:spcBef>
          <a:spcPct val="0"/>
        </a:spcBef>
        <a:spcAft>
          <a:spcPct val="0"/>
        </a:spcAft>
        <a:defRPr sz="3600" b="1">
          <a:solidFill>
            <a:srgbClr val="800000"/>
          </a:solidFill>
          <a:latin typeface="Georgia" pitchFamily="18" charset="0"/>
        </a:defRPr>
      </a:lvl3pPr>
      <a:lvl4pPr algn="l" rtl="0" eaLnBrk="1" fontAlgn="base" hangingPunct="1">
        <a:spcBef>
          <a:spcPct val="0"/>
        </a:spcBef>
        <a:spcAft>
          <a:spcPct val="0"/>
        </a:spcAft>
        <a:defRPr sz="3600" b="1">
          <a:solidFill>
            <a:srgbClr val="800000"/>
          </a:solidFill>
          <a:latin typeface="Georgia" pitchFamily="18" charset="0"/>
        </a:defRPr>
      </a:lvl4pPr>
      <a:lvl5pPr algn="l" rtl="0" eaLnBrk="1" fontAlgn="base" hangingPunct="1">
        <a:spcBef>
          <a:spcPct val="0"/>
        </a:spcBef>
        <a:spcAft>
          <a:spcPct val="0"/>
        </a:spcAft>
        <a:defRPr sz="3600" b="1">
          <a:solidFill>
            <a:srgbClr val="800000"/>
          </a:solidFill>
          <a:latin typeface="Georgia" pitchFamily="18" charset="0"/>
        </a:defRPr>
      </a:lvl5pPr>
      <a:lvl6pPr marL="457200" algn="l" rtl="0" eaLnBrk="1" fontAlgn="base" hangingPunct="1">
        <a:spcBef>
          <a:spcPct val="0"/>
        </a:spcBef>
        <a:spcAft>
          <a:spcPct val="0"/>
        </a:spcAft>
        <a:defRPr sz="3600" b="1">
          <a:solidFill>
            <a:srgbClr val="800000"/>
          </a:solidFill>
          <a:latin typeface="Georgia" pitchFamily="18" charset="0"/>
        </a:defRPr>
      </a:lvl6pPr>
      <a:lvl7pPr marL="914400" algn="l" rtl="0" eaLnBrk="1" fontAlgn="base" hangingPunct="1">
        <a:spcBef>
          <a:spcPct val="0"/>
        </a:spcBef>
        <a:spcAft>
          <a:spcPct val="0"/>
        </a:spcAft>
        <a:defRPr sz="3600" b="1">
          <a:solidFill>
            <a:srgbClr val="800000"/>
          </a:solidFill>
          <a:latin typeface="Georgia" pitchFamily="18" charset="0"/>
        </a:defRPr>
      </a:lvl7pPr>
      <a:lvl8pPr marL="1371600" algn="l" rtl="0" eaLnBrk="1" fontAlgn="base" hangingPunct="1">
        <a:spcBef>
          <a:spcPct val="0"/>
        </a:spcBef>
        <a:spcAft>
          <a:spcPct val="0"/>
        </a:spcAft>
        <a:defRPr sz="3600" b="1">
          <a:solidFill>
            <a:srgbClr val="800000"/>
          </a:solidFill>
          <a:latin typeface="Georgia" pitchFamily="18" charset="0"/>
        </a:defRPr>
      </a:lvl8pPr>
      <a:lvl9pPr marL="1828800" algn="l" rtl="0" eaLnBrk="1" fontAlgn="base" hangingPunct="1">
        <a:spcBef>
          <a:spcPct val="0"/>
        </a:spcBef>
        <a:spcAft>
          <a:spcPct val="0"/>
        </a:spcAft>
        <a:defRPr sz="3600" b="1">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7.xml"/><Relationship Id="rId5" Type="http://schemas.openxmlformats.org/officeDocument/2006/relationships/image" Target="../media/image5.gif"/><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9.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1.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33.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4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5.gif"/><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Helpful Hints:</a:t>
            </a:r>
            <a:endParaRPr lang="en-US" b="1" dirty="0"/>
          </a:p>
        </p:txBody>
      </p:sp>
      <p:sp>
        <p:nvSpPr>
          <p:cNvPr id="3" name="Subtitle 2"/>
          <p:cNvSpPr>
            <a:spLocks noGrp="1"/>
          </p:cNvSpPr>
          <p:nvPr>
            <p:ph type="subTitle" idx="1"/>
          </p:nvPr>
        </p:nvSpPr>
        <p:spPr/>
        <p:txBody>
          <a:bodyPr/>
          <a:lstStyle/>
          <a:p>
            <a:r>
              <a:rPr lang="en-US" dirty="0" smtClean="0"/>
              <a:t>A few tips to help with your manual</a:t>
            </a:r>
            <a:endParaRPr lang="en-US" dirty="0"/>
          </a:p>
        </p:txBody>
      </p:sp>
    </p:spTree>
    <p:extLst>
      <p:ext uri="{BB962C8B-B14F-4D97-AF65-F5344CB8AC3E}">
        <p14:creationId xmlns:p14="http://schemas.microsoft.com/office/powerpoint/2010/main" val="268258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4196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r>
              <a:rPr lang="en-US" dirty="0" smtClean="0">
                <a:solidFill>
                  <a:srgbClr val="FF0000"/>
                </a:solidFill>
              </a:rPr>
              <a:t>Text (Bold, Color, &amp; Italics)</a:t>
            </a:r>
            <a:endParaRPr lang="en-US" dirty="0">
              <a:solidFill>
                <a:srgbClr val="FF0000"/>
              </a:solidFill>
            </a:endParaRPr>
          </a:p>
        </p:txBody>
      </p:sp>
      <p:sp>
        <p:nvSpPr>
          <p:cNvPr id="3" name="Content Placeholder 2"/>
          <p:cNvSpPr>
            <a:spLocks noGrp="1"/>
          </p:cNvSpPr>
          <p:nvPr>
            <p:ph idx="1"/>
          </p:nvPr>
        </p:nvSpPr>
        <p:spPr>
          <a:xfrm>
            <a:off x="5867400" y="2133600"/>
            <a:ext cx="3810000" cy="4343400"/>
          </a:xfrm>
        </p:spPr>
        <p:txBody>
          <a:bodyPr/>
          <a:lstStyle/>
          <a:p>
            <a:r>
              <a:rPr lang="en-US" b="1" dirty="0" smtClean="0"/>
              <a:t>The style and color of the text sends the reader signals about how to read the content.</a:t>
            </a:r>
          </a:p>
          <a:p>
            <a:r>
              <a:rPr lang="en-US" b="1" dirty="0" smtClean="0"/>
              <a:t>Key words to notice are in bold or in color.</a:t>
            </a:r>
          </a:p>
          <a:p>
            <a:r>
              <a:rPr lang="en-US" b="1" dirty="0" smtClean="0"/>
              <a:t>Text in </a:t>
            </a:r>
            <a:r>
              <a:rPr lang="en-US" b="1" i="1" dirty="0" smtClean="0"/>
              <a:t>italics</a:t>
            </a:r>
            <a:r>
              <a:rPr lang="en-US" b="1" dirty="0" smtClean="0"/>
              <a:t> is used in picture captions, book titles, and any other element that needs to stand out.</a:t>
            </a:r>
          </a:p>
          <a:p>
            <a:r>
              <a:rPr lang="en-US" b="1" dirty="0" smtClean="0"/>
              <a:t>Text in bold, color, or </a:t>
            </a:r>
            <a:r>
              <a:rPr lang="en-US" b="1" i="1" dirty="0" smtClean="0"/>
              <a:t>italics</a:t>
            </a:r>
            <a:r>
              <a:rPr lang="en-US" b="1" dirty="0" smtClean="0"/>
              <a:t> draw the readers attention to important information.</a:t>
            </a:r>
          </a:p>
          <a:p>
            <a:endParaRPr lang="en-US"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sp>
        <p:nvSpPr>
          <p:cNvPr id="6" name="TextBox 5"/>
          <p:cNvSpPr txBox="1"/>
          <p:nvPr/>
        </p:nvSpPr>
        <p:spPr>
          <a:xfrm>
            <a:off x="2590800" y="2362201"/>
            <a:ext cx="3429000" cy="2616101"/>
          </a:xfrm>
          <a:prstGeom prst="rect">
            <a:avLst/>
          </a:prstGeom>
          <a:noFill/>
        </p:spPr>
        <p:txBody>
          <a:bodyPr wrap="square" rtlCol="0">
            <a:spAutoFit/>
          </a:bodyPr>
          <a:lstStyle/>
          <a:p>
            <a:pPr fontAlgn="base">
              <a:spcBef>
                <a:spcPct val="0"/>
              </a:spcBef>
              <a:spcAft>
                <a:spcPct val="0"/>
              </a:spcAft>
            </a:pPr>
            <a:r>
              <a:rPr lang="en-US" sz="2000" b="1" dirty="0">
                <a:solidFill>
                  <a:srgbClr val="000000"/>
                </a:solidFill>
                <a:latin typeface="Arial" charset="0"/>
              </a:rPr>
              <a:t>The Wetlands of the South</a:t>
            </a:r>
          </a:p>
          <a:p>
            <a:pPr fontAlgn="base">
              <a:spcBef>
                <a:spcPct val="0"/>
              </a:spcBef>
              <a:spcAft>
                <a:spcPct val="0"/>
              </a:spcAft>
            </a:pPr>
            <a:r>
              <a:rPr lang="en-US" i="1" dirty="0">
                <a:solidFill>
                  <a:srgbClr val="000000"/>
                </a:solidFill>
                <a:latin typeface="Arial" charset="0"/>
              </a:rPr>
              <a:t>Why are the South’s wetlands so important?</a:t>
            </a:r>
            <a:endParaRPr lang="en-US" dirty="0">
              <a:solidFill>
                <a:srgbClr val="000000"/>
              </a:solidFill>
              <a:latin typeface="Arial" charset="0"/>
            </a:endParaRPr>
          </a:p>
          <a:p>
            <a:pPr fontAlgn="base">
              <a:spcBef>
                <a:spcPct val="0"/>
              </a:spcBef>
              <a:spcAft>
                <a:spcPct val="0"/>
              </a:spcAft>
            </a:pPr>
            <a:r>
              <a:rPr lang="en-US" dirty="0">
                <a:solidFill>
                  <a:srgbClr val="000000"/>
                </a:solidFill>
                <a:latin typeface="Arial" charset="0"/>
              </a:rPr>
              <a:t>The Okefenokee (oh </a:t>
            </a:r>
            <a:r>
              <a:rPr lang="en-US" dirty="0" err="1">
                <a:solidFill>
                  <a:srgbClr val="000000"/>
                </a:solidFill>
                <a:latin typeface="Arial" charset="0"/>
              </a:rPr>
              <a:t>kuh</a:t>
            </a:r>
            <a:r>
              <a:rPr lang="en-US" dirty="0">
                <a:solidFill>
                  <a:srgbClr val="000000"/>
                </a:solidFill>
                <a:latin typeface="Arial" charset="0"/>
              </a:rPr>
              <a:t> </a:t>
            </a:r>
            <a:r>
              <a:rPr lang="en-US" dirty="0" err="1">
                <a:solidFill>
                  <a:srgbClr val="000000"/>
                </a:solidFill>
                <a:latin typeface="Arial" charset="0"/>
              </a:rPr>
              <a:t>fuh</a:t>
            </a:r>
            <a:r>
              <a:rPr lang="en-US" dirty="0">
                <a:solidFill>
                  <a:srgbClr val="000000"/>
                </a:solidFill>
                <a:latin typeface="Arial" charset="0"/>
              </a:rPr>
              <a:t> NOH </a:t>
            </a:r>
            <a:r>
              <a:rPr lang="en-US" dirty="0" err="1">
                <a:solidFill>
                  <a:srgbClr val="000000"/>
                </a:solidFill>
                <a:latin typeface="Arial" charset="0"/>
              </a:rPr>
              <a:t>kee</a:t>
            </a:r>
            <a:r>
              <a:rPr lang="en-US" dirty="0">
                <a:solidFill>
                  <a:srgbClr val="000000"/>
                </a:solidFill>
                <a:latin typeface="Arial" charset="0"/>
              </a:rPr>
              <a:t>) Swamp is a large wetland in the South.  A </a:t>
            </a:r>
            <a:r>
              <a:rPr lang="en-US" b="1" dirty="0">
                <a:solidFill>
                  <a:srgbClr val="000000"/>
                </a:solidFill>
                <a:latin typeface="Arial" charset="0"/>
              </a:rPr>
              <a:t>wetland </a:t>
            </a:r>
            <a:r>
              <a:rPr lang="en-US" dirty="0">
                <a:solidFill>
                  <a:srgbClr val="000000"/>
                </a:solidFill>
                <a:latin typeface="Arial" charset="0"/>
              </a:rPr>
              <a:t>is a place where the ground is soaked with water for at least part of the year.</a:t>
            </a:r>
            <a:endParaRPr lang="en-US" dirty="0">
              <a:solidFill>
                <a:srgbClr val="000000"/>
              </a:solidFill>
              <a:latin typeface="Arial" charset="0"/>
            </a:endParaRPr>
          </a:p>
        </p:txBody>
      </p:sp>
      <p:sp>
        <p:nvSpPr>
          <p:cNvPr id="7" name="TextBox 6"/>
          <p:cNvSpPr txBox="1"/>
          <p:nvPr/>
        </p:nvSpPr>
        <p:spPr>
          <a:xfrm>
            <a:off x="2514600" y="5105400"/>
            <a:ext cx="3276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How do the words in italics help the reader understand the text?</a:t>
            </a:r>
            <a:endParaRPr lang="en-US" b="1" dirty="0">
              <a:solidFill>
                <a:srgbClr val="FF0000"/>
              </a:solidFill>
              <a:latin typeface="Arial" charset="0"/>
            </a:endParaRPr>
          </a:p>
        </p:txBody>
      </p:sp>
      <p:sp>
        <p:nvSpPr>
          <p:cNvPr id="8" name="TextBox 7"/>
          <p:cNvSpPr txBox="1"/>
          <p:nvPr/>
        </p:nvSpPr>
        <p:spPr>
          <a:xfrm>
            <a:off x="2819400" y="228600"/>
            <a:ext cx="34290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words in italics help the reader by focusing the reader on the answer to a question.</a:t>
            </a:r>
            <a:endParaRPr lang="en-US" b="1" dirty="0">
              <a:solidFill>
                <a:srgbClr val="FF0000"/>
              </a:solidFill>
              <a:latin typeface="Arial" charset="0"/>
            </a:endParaRPr>
          </a:p>
        </p:txBody>
      </p:sp>
    </p:spTree>
    <p:extLst>
      <p:ext uri="{BB962C8B-B14F-4D97-AF65-F5344CB8AC3E}">
        <p14:creationId xmlns:p14="http://schemas.microsoft.com/office/powerpoint/2010/main" val="6030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2286000" y="152400"/>
            <a:ext cx="40386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6248400" y="533400"/>
            <a:ext cx="3886200" cy="1447800"/>
          </a:xfrm>
        </p:spPr>
        <p:txBody>
          <a:bodyPr/>
          <a:lstStyle/>
          <a:p>
            <a:pPr algn="ctr"/>
            <a:r>
              <a:rPr lang="en-US" sz="4000" dirty="0">
                <a:solidFill>
                  <a:srgbClr val="FF0000"/>
                </a:solidFill>
              </a:rPr>
              <a:t>Photographs  Illustrations</a:t>
            </a:r>
            <a:endParaRPr lang="en-US" sz="4000" dirty="0">
              <a:solidFill>
                <a:srgbClr val="FF0000"/>
              </a:solidFill>
            </a:endParaRPr>
          </a:p>
        </p:txBody>
      </p:sp>
      <p:sp>
        <p:nvSpPr>
          <p:cNvPr id="3" name="Content Placeholder 2"/>
          <p:cNvSpPr>
            <a:spLocks noGrp="1"/>
          </p:cNvSpPr>
          <p:nvPr>
            <p:ph idx="1"/>
          </p:nvPr>
        </p:nvSpPr>
        <p:spPr>
          <a:xfrm>
            <a:off x="6172200" y="2286000"/>
            <a:ext cx="3505200" cy="4114800"/>
          </a:xfrm>
        </p:spPr>
        <p:txBody>
          <a:bodyPr/>
          <a:lstStyle/>
          <a:p>
            <a:r>
              <a:rPr lang="en-US" b="1" dirty="0" smtClean="0"/>
              <a:t>Photos and illustrations give information in a visual way.</a:t>
            </a:r>
            <a:endParaRPr lang="en-US" b="1" dirty="0"/>
          </a:p>
          <a:p>
            <a:r>
              <a:rPr lang="en-US" b="1" dirty="0" smtClean="0"/>
              <a:t>They help tell the story.  </a:t>
            </a:r>
          </a:p>
          <a:p>
            <a:r>
              <a:rPr lang="en-US" b="1" dirty="0" smtClean="0"/>
              <a:t>They work with the words and headings to help teach material.</a:t>
            </a:r>
          </a:p>
          <a:p>
            <a:r>
              <a:rPr lang="en-US" b="1" dirty="0" smtClean="0"/>
              <a:t>They help the reader understand an idea from the text that was unclear.</a:t>
            </a:r>
            <a:endParaRPr lang="en-US" b="1" dirty="0"/>
          </a:p>
        </p:txBody>
      </p:sp>
      <p:pic>
        <p:nvPicPr>
          <p:cNvPr id="55298" name="Picture 2" descr="C:\Users\Tanya\Pictures\illustration parrott.jpg"/>
          <p:cNvPicPr>
            <a:picLocks noChangeAspect="1" noChangeArrowheads="1"/>
          </p:cNvPicPr>
          <p:nvPr/>
        </p:nvPicPr>
        <p:blipFill>
          <a:blip r:embed="rId3"/>
          <a:srcRect/>
          <a:stretch>
            <a:fillRect/>
          </a:stretch>
        </p:blipFill>
        <p:spPr bwMode="auto">
          <a:xfrm>
            <a:off x="3124200" y="2209800"/>
            <a:ext cx="2286000" cy="1520890"/>
          </a:xfrm>
          <a:prstGeom prst="rect">
            <a:avLst/>
          </a:prstGeom>
          <a:noFill/>
        </p:spPr>
      </p:pic>
      <p:pic>
        <p:nvPicPr>
          <p:cNvPr id="5" name="Picture 2" descr="C:\Users\Tanya\Pictures\illustration manatee.jpg"/>
          <p:cNvPicPr>
            <a:picLocks noChangeAspect="1" noChangeArrowheads="1"/>
          </p:cNvPicPr>
          <p:nvPr/>
        </p:nvPicPr>
        <p:blipFill>
          <a:blip r:embed="rId4"/>
          <a:srcRect/>
          <a:stretch>
            <a:fillRect/>
          </a:stretch>
        </p:blipFill>
        <p:spPr bwMode="auto">
          <a:xfrm>
            <a:off x="2514600" y="3117978"/>
            <a:ext cx="2438400" cy="1612330"/>
          </a:xfrm>
          <a:prstGeom prst="rect">
            <a:avLst/>
          </a:prstGeom>
          <a:noFill/>
        </p:spPr>
      </p:pic>
      <p:sp>
        <p:nvSpPr>
          <p:cNvPr id="6" name="TextBox 5"/>
          <p:cNvSpPr txBox="1"/>
          <p:nvPr/>
        </p:nvSpPr>
        <p:spPr>
          <a:xfrm>
            <a:off x="2514600" y="4800600"/>
            <a:ext cx="3429000" cy="1569660"/>
          </a:xfrm>
          <a:prstGeom prst="rect">
            <a:avLst/>
          </a:prstGeom>
          <a:noFill/>
        </p:spPr>
        <p:txBody>
          <a:bodyPr wrap="square" rtlCol="0">
            <a:spAutoFit/>
          </a:bodyPr>
          <a:lstStyle/>
          <a:p>
            <a:pPr fontAlgn="base">
              <a:spcBef>
                <a:spcPct val="0"/>
              </a:spcBef>
              <a:spcAft>
                <a:spcPct val="0"/>
              </a:spcAft>
            </a:pPr>
            <a:r>
              <a:rPr lang="en-US" sz="2400" b="1" dirty="0">
                <a:solidFill>
                  <a:srgbClr val="FF0000"/>
                </a:solidFill>
                <a:latin typeface="Arial" charset="0"/>
              </a:rPr>
              <a:t>How might these photos help the reader understand the text?</a:t>
            </a:r>
            <a:endParaRPr lang="en-US" sz="2400" b="1" dirty="0">
              <a:solidFill>
                <a:srgbClr val="FF0000"/>
              </a:solidFill>
              <a:latin typeface="Arial" charset="0"/>
            </a:endParaRPr>
          </a:p>
        </p:txBody>
      </p:sp>
      <p:pic>
        <p:nvPicPr>
          <p:cNvPr id="7" name="Picture 11" descr="http://www.saugertieswatchdog.com/images/clipart/newspaper%20guy.gif"/>
          <p:cNvPicPr>
            <a:picLocks noChangeAspect="1" noChangeArrowheads="1" noCrop="1"/>
          </p:cNvPicPr>
          <p:nvPr/>
        </p:nvPicPr>
        <p:blipFill>
          <a:blip r:embed="rId5"/>
          <a:srcRect/>
          <a:stretch>
            <a:fillRect/>
          </a:stretch>
        </p:blipFill>
        <p:spPr bwMode="auto">
          <a:xfrm>
            <a:off x="1524000" y="685800"/>
            <a:ext cx="1200150" cy="1371600"/>
          </a:xfrm>
          <a:prstGeom prst="rect">
            <a:avLst/>
          </a:prstGeom>
          <a:noFill/>
        </p:spPr>
      </p:pic>
      <p:sp>
        <p:nvSpPr>
          <p:cNvPr id="9" name="TextBox 8"/>
          <p:cNvSpPr txBox="1"/>
          <p:nvPr/>
        </p:nvSpPr>
        <p:spPr>
          <a:xfrm>
            <a:off x="2819400" y="228600"/>
            <a:ext cx="34290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pictures would help me understand what the animals look like and where the live.</a:t>
            </a:r>
            <a:endParaRPr lang="en-US" b="1" dirty="0">
              <a:solidFill>
                <a:srgbClr val="FF0000"/>
              </a:solidFill>
              <a:latin typeface="Arial" charset="0"/>
            </a:endParaRPr>
          </a:p>
        </p:txBody>
      </p:sp>
    </p:spTree>
    <p:extLst>
      <p:ext uri="{BB962C8B-B14F-4D97-AF65-F5344CB8AC3E}">
        <p14:creationId xmlns:p14="http://schemas.microsoft.com/office/powerpoint/2010/main" val="38321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rgbClr val="FF0000"/>
                </a:solidFill>
              </a:rPr>
              <a:t>Captions</a:t>
            </a:r>
            <a:endParaRPr lang="en-US" sz="5400" dirty="0">
              <a:solidFill>
                <a:srgbClr val="FF0000"/>
              </a:solidFill>
            </a:endParaRPr>
          </a:p>
        </p:txBody>
      </p:sp>
      <p:sp>
        <p:nvSpPr>
          <p:cNvPr id="3" name="Content Placeholder 2"/>
          <p:cNvSpPr>
            <a:spLocks noGrp="1"/>
          </p:cNvSpPr>
          <p:nvPr>
            <p:ph idx="1"/>
          </p:nvPr>
        </p:nvSpPr>
        <p:spPr>
          <a:xfrm>
            <a:off x="7620000" y="2286000"/>
            <a:ext cx="2057400" cy="4114800"/>
          </a:xfrm>
        </p:spPr>
        <p:txBody>
          <a:bodyPr/>
          <a:lstStyle/>
          <a:p>
            <a:r>
              <a:rPr lang="en-US" b="1" dirty="0" smtClean="0"/>
              <a:t>A caption explains what is shown in a picture or illustration.</a:t>
            </a:r>
          </a:p>
          <a:p>
            <a:r>
              <a:rPr lang="en-US" b="1" dirty="0" smtClean="0"/>
              <a:t>Captions help the reader understand information that may or may not be in the text.</a:t>
            </a:r>
            <a:endParaRPr lang="en-US" b="1" dirty="0"/>
          </a:p>
        </p:txBody>
      </p:sp>
      <p:pic>
        <p:nvPicPr>
          <p:cNvPr id="4" name="Picture 2" descr="http://cmsimg.freep.com/apps/pbcsi.dll/bilde?Site=C4&amp;Date=20080321&amp;Category=YAK01&amp;ArtNo=80318035&amp;Ref=AR&amp;Profile=1073&amp;MaxW=550&amp;MaxH=650&amp;title=0"/>
          <p:cNvPicPr>
            <a:picLocks noChangeAspect="1" noChangeArrowheads="1"/>
          </p:cNvPicPr>
          <p:nvPr/>
        </p:nvPicPr>
        <p:blipFill>
          <a:blip r:embed="rId3"/>
          <a:srcRect/>
          <a:stretch>
            <a:fillRect/>
          </a:stretch>
        </p:blipFill>
        <p:spPr bwMode="auto">
          <a:xfrm>
            <a:off x="3048000" y="2209800"/>
            <a:ext cx="3709566" cy="2209800"/>
          </a:xfrm>
          <a:prstGeom prst="rect">
            <a:avLst/>
          </a:prstGeom>
          <a:noFill/>
        </p:spPr>
      </p:pic>
      <p:sp>
        <p:nvSpPr>
          <p:cNvPr id="5" name="TextBox 4"/>
          <p:cNvSpPr txBox="1"/>
          <p:nvPr/>
        </p:nvSpPr>
        <p:spPr>
          <a:xfrm>
            <a:off x="2514600" y="4495801"/>
            <a:ext cx="4953000" cy="1015663"/>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latin typeface="Arial" charset="0"/>
              </a:rPr>
              <a:t>Photo by MARCIN SZCZEPANSKI</a:t>
            </a:r>
          </a:p>
          <a:p>
            <a:pPr fontAlgn="base">
              <a:spcBef>
                <a:spcPct val="0"/>
              </a:spcBef>
              <a:spcAft>
                <a:spcPct val="0"/>
              </a:spcAft>
            </a:pPr>
            <a:r>
              <a:rPr lang="en-US" sz="2400" b="1" dirty="0">
                <a:solidFill>
                  <a:srgbClr val="000000"/>
                </a:solidFill>
                <a:latin typeface="Arial" charset="0"/>
              </a:rPr>
              <a:t>These gold coins were found on the ocean floor!</a:t>
            </a:r>
            <a:endParaRPr lang="en-US" sz="2400" b="1" dirty="0">
              <a:solidFill>
                <a:srgbClr val="000000"/>
              </a:solidFill>
              <a:latin typeface="Arial" charset="0"/>
            </a:endParaRPr>
          </a:p>
        </p:txBody>
      </p:sp>
      <p:pic>
        <p:nvPicPr>
          <p:cNvPr id="6" name="Picture 11" descr="http://www.saugertieswatchdog.com/images/clipart/newspaper%20guy.gif"/>
          <p:cNvPicPr>
            <a:picLocks noChangeAspect="1" noChangeArrowheads="1" noCrop="1"/>
          </p:cNvPicPr>
          <p:nvPr/>
        </p:nvPicPr>
        <p:blipFill>
          <a:blip r:embed="rId4"/>
          <a:srcRect/>
          <a:stretch>
            <a:fillRect/>
          </a:stretch>
        </p:blipFill>
        <p:spPr bwMode="auto">
          <a:xfrm>
            <a:off x="1524000" y="685800"/>
            <a:ext cx="1200150" cy="1371600"/>
          </a:xfrm>
          <a:prstGeom prst="rect">
            <a:avLst/>
          </a:prstGeom>
          <a:noFill/>
        </p:spPr>
      </p:pic>
      <p:sp>
        <p:nvSpPr>
          <p:cNvPr id="7" name="Cloud Callout 6"/>
          <p:cNvSpPr/>
          <p:nvPr/>
        </p:nvSpPr>
        <p:spPr>
          <a:xfrm>
            <a:off x="2286000" y="152400"/>
            <a:ext cx="4038600" cy="1066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TextBox 7"/>
          <p:cNvSpPr txBox="1"/>
          <p:nvPr/>
        </p:nvSpPr>
        <p:spPr>
          <a:xfrm>
            <a:off x="2819400" y="228600"/>
            <a:ext cx="3276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caption explains that the coins are from the bottom of the ocean.</a:t>
            </a:r>
            <a:endParaRPr lang="en-US" b="1" dirty="0">
              <a:solidFill>
                <a:srgbClr val="FF0000"/>
              </a:solidFill>
              <a:latin typeface="Arial" charset="0"/>
            </a:endParaRPr>
          </a:p>
        </p:txBody>
      </p:sp>
      <p:sp>
        <p:nvSpPr>
          <p:cNvPr id="9" name="TextBox 8"/>
          <p:cNvSpPr txBox="1"/>
          <p:nvPr/>
        </p:nvSpPr>
        <p:spPr>
          <a:xfrm>
            <a:off x="2438400" y="5486401"/>
            <a:ext cx="5334000" cy="1200329"/>
          </a:xfrm>
          <a:prstGeom prst="rect">
            <a:avLst/>
          </a:prstGeom>
          <a:solidFill>
            <a:schemeClr val="bg1"/>
          </a:solidFill>
        </p:spPr>
        <p:txBody>
          <a:bodyPr wrap="square" rtlCol="0">
            <a:spAutoFit/>
          </a:bodyPr>
          <a:lstStyle/>
          <a:p>
            <a:pPr fontAlgn="base">
              <a:spcBef>
                <a:spcPct val="0"/>
              </a:spcBef>
              <a:spcAft>
                <a:spcPct val="0"/>
              </a:spcAft>
            </a:pPr>
            <a:r>
              <a:rPr lang="en-US" b="1" dirty="0">
                <a:solidFill>
                  <a:srgbClr val="FF0000"/>
                </a:solidFill>
                <a:latin typeface="Arial" charset="0"/>
              </a:rPr>
              <a:t>How does this caption help the reader understand the picture?  If this article was about finding treasure, how would this caption help the reader understand the text?</a:t>
            </a:r>
            <a:endParaRPr lang="en-US" b="1" dirty="0">
              <a:solidFill>
                <a:srgbClr val="FF0000"/>
              </a:solidFill>
              <a:latin typeface="Arial" charset="0"/>
            </a:endParaRPr>
          </a:p>
        </p:txBody>
      </p:sp>
      <p:sp>
        <p:nvSpPr>
          <p:cNvPr id="10" name="Cloud Callout 9"/>
          <p:cNvSpPr/>
          <p:nvPr/>
        </p:nvSpPr>
        <p:spPr>
          <a:xfrm>
            <a:off x="6324600" y="152400"/>
            <a:ext cx="4038600" cy="1066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TextBox 10"/>
          <p:cNvSpPr txBox="1"/>
          <p:nvPr/>
        </p:nvSpPr>
        <p:spPr>
          <a:xfrm>
            <a:off x="6781800" y="228600"/>
            <a:ext cx="3276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caption would help me understand where the treasure was found.</a:t>
            </a:r>
            <a:endParaRPr lang="en-US" b="1" dirty="0">
              <a:solidFill>
                <a:srgbClr val="FF0000"/>
              </a:solidFill>
              <a:latin typeface="Arial" charset="0"/>
            </a:endParaRPr>
          </a:p>
        </p:txBody>
      </p:sp>
    </p:spTree>
    <p:extLst>
      <p:ext uri="{BB962C8B-B14F-4D97-AF65-F5344CB8AC3E}">
        <p14:creationId xmlns:p14="http://schemas.microsoft.com/office/powerpoint/2010/main" val="11760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286000" y="152400"/>
            <a:ext cx="4343400" cy="1066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5400" dirty="0">
                <a:solidFill>
                  <a:srgbClr val="FF0000"/>
                </a:solidFill>
              </a:rPr>
              <a:t>Textbox</a:t>
            </a:r>
            <a:endParaRPr lang="en-US" sz="5400" dirty="0">
              <a:solidFill>
                <a:srgbClr val="FF0000"/>
              </a:solidFill>
            </a:endParaRPr>
          </a:p>
        </p:txBody>
      </p:sp>
      <p:sp>
        <p:nvSpPr>
          <p:cNvPr id="3" name="Content Placeholder 2"/>
          <p:cNvSpPr>
            <a:spLocks noGrp="1"/>
          </p:cNvSpPr>
          <p:nvPr>
            <p:ph idx="1"/>
          </p:nvPr>
        </p:nvSpPr>
        <p:spPr>
          <a:xfrm>
            <a:off x="6248400" y="2209800"/>
            <a:ext cx="3581400" cy="4114800"/>
          </a:xfrm>
        </p:spPr>
        <p:txBody>
          <a:bodyPr/>
          <a:lstStyle/>
          <a:p>
            <a:r>
              <a:rPr lang="en-US" b="1" dirty="0" smtClean="0"/>
              <a:t>A textbox provides more information than is in the text about a topic.</a:t>
            </a:r>
          </a:p>
          <a:p>
            <a:r>
              <a:rPr lang="en-US" b="1" dirty="0" smtClean="0"/>
              <a:t>A textbox can include interesting facts or important information the author wants the reader to know.</a:t>
            </a:r>
          </a:p>
          <a:p>
            <a:r>
              <a:rPr lang="en-US" b="1" dirty="0" smtClean="0"/>
              <a:t>Textboxes help readers understand by creating interest or emphasizing important information.</a:t>
            </a:r>
            <a:endParaRPr lang="en-US" b="1" dirty="0"/>
          </a:p>
        </p:txBody>
      </p:sp>
      <p:pic>
        <p:nvPicPr>
          <p:cNvPr id="57346" name="Picture 2" descr="C:\Users\Tanya\Pictures\Text Box.jpg"/>
          <p:cNvPicPr>
            <a:picLocks noChangeAspect="1" noChangeArrowheads="1"/>
          </p:cNvPicPr>
          <p:nvPr/>
        </p:nvPicPr>
        <p:blipFill>
          <a:blip r:embed="rId3"/>
          <a:srcRect/>
          <a:stretch>
            <a:fillRect/>
          </a:stretch>
        </p:blipFill>
        <p:spPr bwMode="auto">
          <a:xfrm>
            <a:off x="3200400" y="2286000"/>
            <a:ext cx="2438400" cy="2682240"/>
          </a:xfrm>
          <a:prstGeom prst="rect">
            <a:avLst/>
          </a:prstGeom>
          <a:noFill/>
        </p:spPr>
      </p:pic>
      <p:pic>
        <p:nvPicPr>
          <p:cNvPr id="5" name="Picture 11" descr="http://www.saugertieswatchdog.com/images/clipart/newspaper%20guy.gif"/>
          <p:cNvPicPr>
            <a:picLocks noChangeAspect="1" noChangeArrowheads="1" noCrop="1"/>
          </p:cNvPicPr>
          <p:nvPr/>
        </p:nvPicPr>
        <p:blipFill>
          <a:blip r:embed="rId4"/>
          <a:srcRect/>
          <a:stretch>
            <a:fillRect/>
          </a:stretch>
        </p:blipFill>
        <p:spPr bwMode="auto">
          <a:xfrm>
            <a:off x="1524000" y="685800"/>
            <a:ext cx="1200150" cy="1371600"/>
          </a:xfrm>
          <a:prstGeom prst="rect">
            <a:avLst/>
          </a:prstGeom>
          <a:noFill/>
        </p:spPr>
      </p:pic>
      <p:sp>
        <p:nvSpPr>
          <p:cNvPr id="7" name="TextBox 6"/>
          <p:cNvSpPr txBox="1"/>
          <p:nvPr/>
        </p:nvSpPr>
        <p:spPr>
          <a:xfrm>
            <a:off x="2590800" y="5105401"/>
            <a:ext cx="3810000" cy="1200329"/>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One of the textboxes above asks the reader to solve a mystery about a Tasmanian Devil.  Why would he include this mystery?</a:t>
            </a:r>
            <a:endParaRPr lang="en-US" b="1" dirty="0">
              <a:solidFill>
                <a:srgbClr val="FF0000"/>
              </a:solidFill>
              <a:latin typeface="Arial" charset="0"/>
            </a:endParaRPr>
          </a:p>
        </p:txBody>
      </p:sp>
      <p:sp>
        <p:nvSpPr>
          <p:cNvPr id="8" name="TextBox 7"/>
          <p:cNvSpPr txBox="1"/>
          <p:nvPr/>
        </p:nvSpPr>
        <p:spPr>
          <a:xfrm>
            <a:off x="2819400" y="228600"/>
            <a:ext cx="35814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textbox contains the mystery to help create interest for the reader.</a:t>
            </a:r>
            <a:endParaRPr lang="en-US" b="1" dirty="0">
              <a:solidFill>
                <a:srgbClr val="FF0000"/>
              </a:solidFill>
              <a:latin typeface="Arial" charset="0"/>
            </a:endParaRPr>
          </a:p>
        </p:txBody>
      </p:sp>
    </p:spTree>
    <p:extLst>
      <p:ext uri="{BB962C8B-B14F-4D97-AF65-F5344CB8AC3E}">
        <p14:creationId xmlns:p14="http://schemas.microsoft.com/office/powerpoint/2010/main" val="1843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4196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5400" dirty="0">
                <a:solidFill>
                  <a:srgbClr val="FF0000"/>
                </a:solidFill>
              </a:rPr>
              <a:t>Diagrams</a:t>
            </a:r>
            <a:endParaRPr lang="en-US" sz="5400" dirty="0">
              <a:solidFill>
                <a:srgbClr val="FF0000"/>
              </a:solidFill>
            </a:endParaRPr>
          </a:p>
        </p:txBody>
      </p:sp>
      <p:sp>
        <p:nvSpPr>
          <p:cNvPr id="3" name="Content Placeholder 2"/>
          <p:cNvSpPr>
            <a:spLocks noGrp="1"/>
          </p:cNvSpPr>
          <p:nvPr>
            <p:ph idx="1"/>
          </p:nvPr>
        </p:nvSpPr>
        <p:spPr>
          <a:xfrm>
            <a:off x="6096000" y="2286000"/>
            <a:ext cx="3581400" cy="4114800"/>
          </a:xfrm>
        </p:spPr>
        <p:txBody>
          <a:bodyPr/>
          <a:lstStyle/>
          <a:p>
            <a:r>
              <a:rPr lang="en-US" b="1" dirty="0" smtClean="0"/>
              <a:t>A diagram is a drawing that shows or explains something.</a:t>
            </a:r>
          </a:p>
          <a:p>
            <a:r>
              <a:rPr lang="en-US" b="1" dirty="0" smtClean="0"/>
              <a:t>To understand a diagram the reader should read the titles, labels, captions, and numbered parts.</a:t>
            </a:r>
          </a:p>
          <a:p>
            <a:r>
              <a:rPr lang="en-US" b="1" dirty="0" smtClean="0"/>
              <a:t>Diagrams help the reader understand steps, how objects are made, or information in the text.</a:t>
            </a:r>
            <a:endParaRPr lang="en-US" b="1"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pic>
        <p:nvPicPr>
          <p:cNvPr id="78850" name="Picture 2" descr="http://www.kidscosmos.org/kid-stuff/mars-trip-graphics/volcano-diagram.gif"/>
          <p:cNvPicPr>
            <a:picLocks noChangeAspect="1" noChangeArrowheads="1"/>
          </p:cNvPicPr>
          <p:nvPr/>
        </p:nvPicPr>
        <p:blipFill>
          <a:blip r:embed="rId4"/>
          <a:srcRect/>
          <a:stretch>
            <a:fillRect/>
          </a:stretch>
        </p:blipFill>
        <p:spPr bwMode="auto">
          <a:xfrm>
            <a:off x="2743200" y="2286000"/>
            <a:ext cx="3060700" cy="3060700"/>
          </a:xfrm>
          <a:prstGeom prst="rect">
            <a:avLst/>
          </a:prstGeom>
          <a:noFill/>
        </p:spPr>
      </p:pic>
      <p:sp>
        <p:nvSpPr>
          <p:cNvPr id="7" name="TextBox 6"/>
          <p:cNvSpPr txBox="1"/>
          <p:nvPr/>
        </p:nvSpPr>
        <p:spPr>
          <a:xfrm>
            <a:off x="2514600" y="5562601"/>
            <a:ext cx="3886200" cy="646331"/>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How could this diagram help the reader understand volcanoes?</a:t>
            </a:r>
            <a:endParaRPr lang="en-US" b="1" dirty="0">
              <a:solidFill>
                <a:srgbClr val="FF0000"/>
              </a:solidFill>
              <a:latin typeface="Arial" charset="0"/>
            </a:endParaRPr>
          </a:p>
        </p:txBody>
      </p:sp>
      <p:sp>
        <p:nvSpPr>
          <p:cNvPr id="8" name="TextBox 7"/>
          <p:cNvSpPr txBox="1"/>
          <p:nvPr/>
        </p:nvSpPr>
        <p:spPr>
          <a:xfrm>
            <a:off x="2819400" y="228600"/>
            <a:ext cx="35052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diagram helps the reader understand the parts of a volcano and how they erupt.</a:t>
            </a:r>
            <a:endParaRPr lang="en-US" b="1" dirty="0">
              <a:solidFill>
                <a:srgbClr val="FF0000"/>
              </a:solidFill>
              <a:latin typeface="Arial" charset="0"/>
            </a:endParaRPr>
          </a:p>
        </p:txBody>
      </p:sp>
    </p:spTree>
    <p:extLst>
      <p:ext uri="{BB962C8B-B14F-4D97-AF65-F5344CB8AC3E}">
        <p14:creationId xmlns:p14="http://schemas.microsoft.com/office/powerpoint/2010/main" val="18356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0386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5400" dirty="0">
                <a:solidFill>
                  <a:srgbClr val="FF0000"/>
                </a:solidFill>
              </a:rPr>
              <a:t>Tables</a:t>
            </a:r>
            <a:endParaRPr lang="en-US" sz="5400" dirty="0">
              <a:solidFill>
                <a:srgbClr val="FF0000"/>
              </a:solidFill>
            </a:endParaRPr>
          </a:p>
        </p:txBody>
      </p:sp>
      <p:sp>
        <p:nvSpPr>
          <p:cNvPr id="3" name="Content Placeholder 2"/>
          <p:cNvSpPr>
            <a:spLocks noGrp="1"/>
          </p:cNvSpPr>
          <p:nvPr>
            <p:ph idx="1"/>
          </p:nvPr>
        </p:nvSpPr>
        <p:spPr>
          <a:xfrm>
            <a:off x="6477000" y="2286000"/>
            <a:ext cx="3352800" cy="4114800"/>
          </a:xfrm>
        </p:spPr>
        <p:txBody>
          <a:bodyPr/>
          <a:lstStyle/>
          <a:p>
            <a:r>
              <a:rPr lang="en-US" b="1" dirty="0" smtClean="0"/>
              <a:t>Tables organize large amounts of information in a small space.</a:t>
            </a:r>
          </a:p>
          <a:p>
            <a:r>
              <a:rPr lang="en-US" b="1" dirty="0" smtClean="0"/>
              <a:t>Tables present all kinds of data, from numbers and amounts, to calendars and menus.</a:t>
            </a:r>
          </a:p>
          <a:p>
            <a:r>
              <a:rPr lang="en-US" b="1" dirty="0" smtClean="0"/>
              <a:t>Tables help the reader compare information in the text.</a:t>
            </a:r>
          </a:p>
          <a:p>
            <a:endParaRPr lang="en-US"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pic>
        <p:nvPicPr>
          <p:cNvPr id="76802" name="Picture 2" descr="Figure 2 -  Cascade Eruptions graph."/>
          <p:cNvPicPr>
            <a:picLocks noChangeAspect="1" noChangeArrowheads="1"/>
          </p:cNvPicPr>
          <p:nvPr/>
        </p:nvPicPr>
        <p:blipFill>
          <a:blip r:embed="rId4"/>
          <a:srcRect/>
          <a:stretch>
            <a:fillRect/>
          </a:stretch>
        </p:blipFill>
        <p:spPr bwMode="auto">
          <a:xfrm>
            <a:off x="2590800" y="2286000"/>
            <a:ext cx="3562350" cy="3000376"/>
          </a:xfrm>
          <a:prstGeom prst="rect">
            <a:avLst/>
          </a:prstGeom>
          <a:noFill/>
        </p:spPr>
      </p:pic>
      <p:sp>
        <p:nvSpPr>
          <p:cNvPr id="7" name="TextBox 6"/>
          <p:cNvSpPr txBox="1"/>
          <p:nvPr/>
        </p:nvSpPr>
        <p:spPr>
          <a:xfrm>
            <a:off x="2590800" y="5334000"/>
            <a:ext cx="38100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How would a table about volcano eruptions help the reader understand volcanoes?</a:t>
            </a:r>
            <a:endParaRPr lang="en-US" b="1" dirty="0">
              <a:solidFill>
                <a:srgbClr val="FF0000"/>
              </a:solidFill>
              <a:latin typeface="Arial" charset="0"/>
            </a:endParaRPr>
          </a:p>
        </p:txBody>
      </p:sp>
      <p:sp>
        <p:nvSpPr>
          <p:cNvPr id="8" name="TextBox 7"/>
          <p:cNvSpPr txBox="1"/>
          <p:nvPr/>
        </p:nvSpPr>
        <p:spPr>
          <a:xfrm>
            <a:off x="2819400" y="228600"/>
            <a:ext cx="35052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table would help the reader understand where and how often volcanoes erupt.</a:t>
            </a:r>
            <a:endParaRPr lang="en-US" b="1" dirty="0">
              <a:solidFill>
                <a:srgbClr val="FF0000"/>
              </a:solidFill>
              <a:latin typeface="Arial" charset="0"/>
            </a:endParaRPr>
          </a:p>
        </p:txBody>
      </p:sp>
    </p:spTree>
    <p:extLst>
      <p:ext uri="{BB962C8B-B14F-4D97-AF65-F5344CB8AC3E}">
        <p14:creationId xmlns:p14="http://schemas.microsoft.com/office/powerpoint/2010/main" val="9748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Writing the Steps</a:t>
            </a:r>
            <a:endParaRPr lang="en-US" b="1" dirty="0"/>
          </a:p>
        </p:txBody>
      </p:sp>
      <p:sp>
        <p:nvSpPr>
          <p:cNvPr id="3" name="Content Placeholder 2"/>
          <p:cNvSpPr>
            <a:spLocks noGrp="1"/>
          </p:cNvSpPr>
          <p:nvPr>
            <p:ph sz="half" idx="1"/>
          </p:nvPr>
        </p:nvSpPr>
        <p:spPr/>
        <p:txBody>
          <a:bodyPr/>
          <a:lstStyle/>
          <a:p>
            <a:pPr marL="0" indent="0">
              <a:buNone/>
            </a:pPr>
            <a:r>
              <a:rPr lang="en-US" b="1" dirty="0" smtClean="0"/>
              <a:t>Paragraph?</a:t>
            </a:r>
          </a:p>
          <a:p>
            <a:pPr marL="0" indent="0">
              <a:buNone/>
            </a:pPr>
            <a:endParaRPr lang="en-US" dirty="0"/>
          </a:p>
          <a:p>
            <a:pPr marL="0" indent="0">
              <a:buNone/>
            </a:pPr>
            <a:r>
              <a:rPr lang="en-US" dirty="0" smtClean="0"/>
              <a:t>First, you should push the power button.  Next, you should slip the glove onto your hand.  Then, you should adjust the strap so that the glove fits comfortably.  Finally, you should connect the glove via Bluetooth to the app.</a:t>
            </a:r>
            <a:endParaRPr lang="en-US" dirty="0"/>
          </a:p>
        </p:txBody>
      </p:sp>
      <p:sp>
        <p:nvSpPr>
          <p:cNvPr id="4" name="Content Placeholder 3"/>
          <p:cNvSpPr>
            <a:spLocks noGrp="1"/>
          </p:cNvSpPr>
          <p:nvPr>
            <p:ph sz="half" idx="2"/>
          </p:nvPr>
        </p:nvSpPr>
        <p:spPr/>
        <p:txBody>
          <a:bodyPr/>
          <a:lstStyle/>
          <a:p>
            <a:pPr marL="0" indent="0">
              <a:buNone/>
            </a:pPr>
            <a:r>
              <a:rPr lang="en-US" b="1" dirty="0" smtClean="0"/>
              <a:t>List?</a:t>
            </a:r>
          </a:p>
          <a:p>
            <a:pPr marL="0" indent="0">
              <a:buNone/>
            </a:pPr>
            <a:endParaRPr lang="en-US" dirty="0" smtClean="0"/>
          </a:p>
          <a:p>
            <a:pPr marL="514350" indent="-514350">
              <a:buAutoNum type="arabicPeriod"/>
            </a:pPr>
            <a:r>
              <a:rPr lang="en-US" dirty="0" smtClean="0"/>
              <a:t>Push the power button.</a:t>
            </a:r>
          </a:p>
          <a:p>
            <a:pPr marL="514350" indent="-514350">
              <a:buAutoNum type="arabicPeriod"/>
            </a:pPr>
            <a:r>
              <a:rPr lang="en-US" dirty="0" smtClean="0"/>
              <a:t>Slip glove over hand.</a:t>
            </a:r>
          </a:p>
          <a:p>
            <a:pPr marL="514350" indent="-514350">
              <a:buAutoNum type="arabicPeriod"/>
            </a:pPr>
            <a:r>
              <a:rPr lang="en-US" dirty="0" smtClean="0"/>
              <a:t>Adjust straps until glove fits comfortably.</a:t>
            </a:r>
          </a:p>
          <a:p>
            <a:pPr marL="514350" indent="-514350">
              <a:buAutoNum type="arabicPeriod"/>
            </a:pPr>
            <a:r>
              <a:rPr lang="en-US" dirty="0" smtClean="0"/>
              <a:t>Connect the glove via Bluetooth to the app.</a:t>
            </a:r>
            <a:endParaRPr lang="en-US" dirty="0"/>
          </a:p>
        </p:txBody>
      </p:sp>
    </p:spTree>
    <p:extLst>
      <p:ext uri="{BB962C8B-B14F-4D97-AF65-F5344CB8AC3E}">
        <p14:creationId xmlns:p14="http://schemas.microsoft.com/office/powerpoint/2010/main" val="2948637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Language</a:t>
            </a:r>
            <a:endParaRPr lang="en-US" b="1"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t>Flowery?</a:t>
            </a:r>
          </a:p>
          <a:p>
            <a:pPr marL="514350" indent="-514350">
              <a:buAutoNum type="arabicPeriod"/>
            </a:pPr>
            <a:r>
              <a:rPr lang="en-US" dirty="0" smtClean="0"/>
              <a:t>Push the power button as delicately as a butterfly landing on a flower petal.</a:t>
            </a:r>
          </a:p>
          <a:p>
            <a:pPr marL="514350" indent="-514350">
              <a:buAutoNum type="arabicPeriod"/>
            </a:pPr>
            <a:r>
              <a:rPr lang="en-US" dirty="0" smtClean="0"/>
              <a:t>Put the</a:t>
            </a:r>
            <a:r>
              <a:rPr lang="en-US" dirty="0" smtClean="0"/>
              <a:t> glove on over </a:t>
            </a:r>
            <a:r>
              <a:rPr lang="en-US" dirty="0" smtClean="0"/>
              <a:t>one of your </a:t>
            </a:r>
            <a:r>
              <a:rPr lang="en-US" dirty="0" smtClean="0"/>
              <a:t>hands so that it feels good.</a:t>
            </a:r>
          </a:p>
          <a:p>
            <a:pPr marL="514350" indent="-514350">
              <a:buAutoNum type="arabicPeriod"/>
            </a:pPr>
            <a:r>
              <a:rPr lang="en-US" dirty="0" smtClean="0"/>
              <a:t>Look at your phone and see if   you’ve got Bluetooth.  Use your phone and make the glove work like </a:t>
            </a:r>
            <a:r>
              <a:rPr lang="en-US" i="1" dirty="0" smtClean="0"/>
              <a:t>The Matrix</a:t>
            </a:r>
            <a:r>
              <a:rPr lang="en-US" dirty="0" smtClean="0"/>
              <a:t>.</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t>Technical?</a:t>
            </a:r>
          </a:p>
          <a:p>
            <a:pPr marL="514350" indent="-514350">
              <a:buAutoNum type="arabicPeriod"/>
            </a:pPr>
            <a:r>
              <a:rPr lang="en-US" dirty="0" smtClean="0"/>
              <a:t>Push the power button.</a:t>
            </a:r>
          </a:p>
          <a:p>
            <a:pPr marL="514350" indent="-514350">
              <a:buAutoNum type="arabicPeriod"/>
            </a:pPr>
            <a:r>
              <a:rPr lang="en-US" dirty="0" smtClean="0"/>
              <a:t>Slip glove over hand.</a:t>
            </a:r>
          </a:p>
          <a:p>
            <a:pPr marL="514350" indent="-514350">
              <a:buAutoNum type="arabicPeriod"/>
            </a:pPr>
            <a:r>
              <a:rPr lang="en-US" dirty="0" smtClean="0"/>
              <a:t>Adjust straps until glove fits comfortably.</a:t>
            </a:r>
          </a:p>
          <a:p>
            <a:pPr marL="514350" indent="-514350">
              <a:buAutoNum type="arabicPeriod"/>
            </a:pPr>
            <a:r>
              <a:rPr lang="en-US" dirty="0" smtClean="0"/>
              <a:t>Connect the glove via Bluetooth to the app.</a:t>
            </a:r>
          </a:p>
          <a:p>
            <a:pPr marL="0" indent="0">
              <a:buNone/>
            </a:pPr>
            <a:endParaRPr lang="en-US" dirty="0"/>
          </a:p>
        </p:txBody>
      </p:sp>
    </p:spTree>
    <p:extLst>
      <p:ext uri="{BB962C8B-B14F-4D97-AF65-F5344CB8AC3E}">
        <p14:creationId xmlns:p14="http://schemas.microsoft.com/office/powerpoint/2010/main" val="75856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2286000" y="2057400"/>
            <a:ext cx="5029200" cy="1219200"/>
          </a:xfrm>
        </p:spPr>
        <p:txBody>
          <a:bodyPr/>
          <a:lstStyle/>
          <a:p>
            <a:pPr algn="ctr"/>
            <a:r>
              <a:rPr lang="en-US" sz="4800" dirty="0">
                <a:solidFill>
                  <a:srgbClr val="FF0000"/>
                </a:solidFill>
              </a:rPr>
              <a:t>Text Features</a:t>
            </a:r>
            <a:endParaRPr lang="en-US" sz="4800" dirty="0">
              <a:solidFill>
                <a:srgbClr val="FF0000"/>
              </a:solidFill>
            </a:endParaRPr>
          </a:p>
        </p:txBody>
      </p:sp>
      <p:sp>
        <p:nvSpPr>
          <p:cNvPr id="25605" name="Rectangle 5"/>
          <p:cNvSpPr>
            <a:spLocks noGrp="1" noChangeArrowheads="1"/>
          </p:cNvSpPr>
          <p:nvPr>
            <p:ph type="subTitle" idx="1"/>
          </p:nvPr>
        </p:nvSpPr>
        <p:spPr>
          <a:xfrm>
            <a:off x="2819400" y="5410200"/>
            <a:ext cx="4114800" cy="914400"/>
          </a:xfrm>
        </p:spPr>
        <p:txBody>
          <a:bodyPr/>
          <a:lstStyle/>
          <a:p>
            <a:r>
              <a:rPr lang="en-US" sz="1800" dirty="0">
                <a:solidFill>
                  <a:srgbClr val="FF0000"/>
                </a:solidFill>
              </a:rPr>
              <a:t>Text Features Help Students Understand Nonfiction Text</a:t>
            </a:r>
            <a:endParaRPr lang="en-US" sz="1800" dirty="0">
              <a:solidFill>
                <a:srgbClr val="FF0000"/>
              </a:solidFill>
            </a:endParaRPr>
          </a:p>
        </p:txBody>
      </p:sp>
      <p:sp>
        <p:nvSpPr>
          <p:cNvPr id="6" name="TextBox 5"/>
          <p:cNvSpPr txBox="1"/>
          <p:nvPr/>
        </p:nvSpPr>
        <p:spPr>
          <a:xfrm>
            <a:off x="7315200" y="2667000"/>
            <a:ext cx="2590800" cy="3647152"/>
          </a:xfrm>
          <a:prstGeom prst="rect">
            <a:avLst/>
          </a:prstGeom>
          <a:blipFill>
            <a:blip r:embed="rId3"/>
            <a:tile tx="0" ty="0" sx="100000" sy="100000" flip="none" algn="tl"/>
          </a:blipFill>
          <a:ln w="12700">
            <a:solidFill>
              <a:schemeClr val="tx1"/>
            </a:solidFill>
          </a:ln>
        </p:spPr>
        <p:txBody>
          <a:bodyPr wrap="square" rtlCol="0">
            <a:spAutoFit/>
          </a:bodyPr>
          <a:lstStyle/>
          <a:p>
            <a:pPr fontAlgn="base">
              <a:spcBef>
                <a:spcPct val="0"/>
              </a:spcBef>
              <a:spcAft>
                <a:spcPct val="0"/>
              </a:spcAft>
            </a:pPr>
            <a:endParaRPr lang="en-US" sz="2100" b="1" dirty="0">
              <a:solidFill>
                <a:srgbClr val="000000"/>
              </a:solidFill>
              <a:latin typeface="Arial" charset="0"/>
            </a:endParaRPr>
          </a:p>
          <a:p>
            <a:pPr fontAlgn="base">
              <a:spcBef>
                <a:spcPct val="0"/>
              </a:spcBef>
              <a:spcAft>
                <a:spcPct val="0"/>
              </a:spcAft>
            </a:pPr>
            <a:endParaRPr lang="en-US" sz="2100" b="1" dirty="0">
              <a:solidFill>
                <a:srgbClr val="000000"/>
              </a:solidFill>
              <a:latin typeface="Arial" charset="0"/>
            </a:endParaRPr>
          </a:p>
          <a:p>
            <a:pPr fontAlgn="base">
              <a:spcBef>
                <a:spcPct val="0"/>
              </a:spcBef>
              <a:spcAft>
                <a:spcPct val="0"/>
              </a:spcAft>
            </a:pPr>
            <a:r>
              <a:rPr lang="en-US" sz="2100" b="1" dirty="0">
                <a:solidFill>
                  <a:srgbClr val="000000"/>
                </a:solidFill>
                <a:latin typeface="Arial" charset="0"/>
              </a:rPr>
              <a:t>Examples of Text Features</a:t>
            </a:r>
          </a:p>
          <a:p>
            <a:pPr fontAlgn="base">
              <a:spcBef>
                <a:spcPct val="0"/>
              </a:spcBef>
              <a:spcAft>
                <a:spcPct val="0"/>
              </a:spcAft>
            </a:pPr>
            <a:r>
              <a:rPr lang="en-US" sz="2100" b="1" dirty="0">
                <a:solidFill>
                  <a:srgbClr val="000000"/>
                </a:solidFill>
                <a:latin typeface="Arial" charset="0"/>
              </a:rPr>
              <a:t>With Definitions</a:t>
            </a:r>
          </a:p>
          <a:p>
            <a:pPr fontAlgn="base">
              <a:spcBef>
                <a:spcPct val="0"/>
              </a:spcBef>
              <a:spcAft>
                <a:spcPct val="0"/>
              </a:spcAft>
            </a:pPr>
            <a:endParaRPr lang="en-US" sz="2100" b="1" dirty="0">
              <a:solidFill>
                <a:srgbClr val="000000"/>
              </a:solidFill>
              <a:latin typeface="Arial" charset="0"/>
            </a:endParaRPr>
          </a:p>
          <a:p>
            <a:pPr fontAlgn="base">
              <a:spcBef>
                <a:spcPct val="0"/>
              </a:spcBef>
              <a:spcAft>
                <a:spcPct val="0"/>
              </a:spcAft>
            </a:pPr>
            <a:endParaRPr lang="en-US" sz="2100" b="1" dirty="0">
              <a:solidFill>
                <a:srgbClr val="000000"/>
              </a:solidFill>
              <a:latin typeface="Arial" charset="0"/>
            </a:endParaRPr>
          </a:p>
          <a:p>
            <a:pPr fontAlgn="base">
              <a:spcBef>
                <a:spcPct val="0"/>
              </a:spcBef>
              <a:spcAft>
                <a:spcPct val="0"/>
              </a:spcAft>
            </a:pPr>
            <a:r>
              <a:rPr lang="en-US" sz="2100" b="1" dirty="0">
                <a:solidFill>
                  <a:srgbClr val="000000"/>
                </a:solidFill>
                <a:latin typeface="Arial" charset="0"/>
              </a:rPr>
              <a:t>Explanations for How Text Features Help Readers</a:t>
            </a:r>
          </a:p>
          <a:p>
            <a:pPr fontAlgn="base">
              <a:spcBef>
                <a:spcPct val="0"/>
              </a:spcBef>
              <a:spcAft>
                <a:spcPct val="0"/>
              </a:spcAft>
            </a:pPr>
            <a:endParaRPr lang="en-US" sz="2100" b="1" dirty="0">
              <a:solidFill>
                <a:srgbClr val="000000"/>
              </a:solidFill>
              <a:latin typeface="Arial" charset="0"/>
            </a:endParaRPr>
          </a:p>
        </p:txBody>
      </p:sp>
      <p:sp>
        <p:nvSpPr>
          <p:cNvPr id="7" name="TextBox 6"/>
          <p:cNvSpPr txBox="1"/>
          <p:nvPr/>
        </p:nvSpPr>
        <p:spPr>
          <a:xfrm>
            <a:off x="7239000" y="685801"/>
            <a:ext cx="2590800" cy="1200329"/>
          </a:xfrm>
          <a:prstGeom prst="rect">
            <a:avLst/>
          </a:prstGeom>
          <a:blipFill>
            <a:blip r:embed="rId3"/>
            <a:tile tx="0" ty="0" sx="100000" sy="100000" flip="none" algn="tl"/>
          </a:blipFill>
          <a:ln w="12700">
            <a:solidFill>
              <a:schemeClr val="tx1"/>
            </a:solidFill>
          </a:ln>
        </p:spPr>
        <p:txBody>
          <a:bodyPr wrap="square" rtlCol="0">
            <a:spAutoFit/>
          </a:bodyPr>
          <a:lstStyle/>
          <a:p>
            <a:pPr algn="ctr" fontAlgn="base">
              <a:spcBef>
                <a:spcPct val="0"/>
              </a:spcBef>
              <a:spcAft>
                <a:spcPct val="0"/>
              </a:spcAft>
            </a:pPr>
            <a:r>
              <a:rPr lang="en-US" sz="2400" b="1" dirty="0">
                <a:solidFill>
                  <a:srgbClr val="FF0000"/>
                </a:solidFill>
                <a:latin typeface="Arial" charset="0"/>
              </a:rPr>
              <a:t>Understanding</a:t>
            </a:r>
          </a:p>
          <a:p>
            <a:pPr algn="ctr" fontAlgn="base">
              <a:spcBef>
                <a:spcPct val="0"/>
              </a:spcBef>
              <a:spcAft>
                <a:spcPct val="0"/>
              </a:spcAft>
            </a:pPr>
            <a:r>
              <a:rPr lang="en-US" sz="2400" b="1" dirty="0">
                <a:solidFill>
                  <a:srgbClr val="FF0000"/>
                </a:solidFill>
                <a:latin typeface="Arial" charset="0"/>
              </a:rPr>
              <a:t>Nonfiction </a:t>
            </a:r>
          </a:p>
          <a:p>
            <a:pPr algn="ctr" fontAlgn="base">
              <a:spcBef>
                <a:spcPct val="0"/>
              </a:spcBef>
              <a:spcAft>
                <a:spcPct val="0"/>
              </a:spcAft>
            </a:pPr>
            <a:r>
              <a:rPr lang="en-US" sz="2400" b="1" dirty="0">
                <a:solidFill>
                  <a:srgbClr val="FF0000"/>
                </a:solidFill>
                <a:latin typeface="Arial" charset="0"/>
              </a:rPr>
              <a:t>Text</a:t>
            </a:r>
            <a:endParaRPr lang="en-US" sz="2400" b="1" dirty="0">
              <a:solidFill>
                <a:srgbClr val="FF0000"/>
              </a:solidFill>
              <a:latin typeface="Arial" charset="0"/>
            </a:endParaRPr>
          </a:p>
        </p:txBody>
      </p:sp>
      <p:pic>
        <p:nvPicPr>
          <p:cNvPr id="25610" name="Picture 10" descr="http://www.cvsd.org/greenacreselem/classes/1st/ksmid/photos/05-06/kidsreadingnewspaper.gif"/>
          <p:cNvPicPr>
            <a:picLocks noChangeAspect="1" noChangeArrowheads="1"/>
          </p:cNvPicPr>
          <p:nvPr/>
        </p:nvPicPr>
        <p:blipFill>
          <a:blip r:embed="rId4"/>
          <a:srcRect/>
          <a:stretch>
            <a:fillRect/>
          </a:stretch>
        </p:blipFill>
        <p:spPr bwMode="auto">
          <a:xfrm>
            <a:off x="3657600" y="2971801"/>
            <a:ext cx="2209800" cy="2381821"/>
          </a:xfrm>
          <a:prstGeom prst="rect">
            <a:avLst/>
          </a:prstGeom>
          <a:noFill/>
        </p:spPr>
      </p:pic>
    </p:spTree>
    <p:extLst>
      <p:ext uri="{BB962C8B-B14F-4D97-AF65-F5344CB8AC3E}">
        <p14:creationId xmlns:p14="http://schemas.microsoft.com/office/powerpoint/2010/main" val="371179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90800" y="990600"/>
            <a:ext cx="7086600" cy="838200"/>
          </a:xfrm>
        </p:spPr>
        <p:txBody>
          <a:bodyPr/>
          <a:lstStyle/>
          <a:p>
            <a:r>
              <a:rPr lang="en-US" sz="4400" dirty="0">
                <a:solidFill>
                  <a:srgbClr val="FF0000"/>
                </a:solidFill>
              </a:rPr>
              <a:t>What are text features?</a:t>
            </a:r>
            <a:endParaRPr lang="en-US" sz="4400" dirty="0">
              <a:solidFill>
                <a:srgbClr val="FF0000"/>
              </a:solidFill>
            </a:endParaRPr>
          </a:p>
        </p:txBody>
      </p:sp>
      <p:sp>
        <p:nvSpPr>
          <p:cNvPr id="23555" name="Rectangle 3"/>
          <p:cNvSpPr>
            <a:spLocks noGrp="1" noChangeArrowheads="1"/>
          </p:cNvSpPr>
          <p:nvPr>
            <p:ph type="body" idx="1"/>
          </p:nvPr>
        </p:nvSpPr>
        <p:spPr/>
        <p:txBody>
          <a:bodyPr/>
          <a:lstStyle/>
          <a:p>
            <a:r>
              <a:rPr lang="en-US" sz="2400" b="1" dirty="0"/>
              <a:t>Authors include text features to help the reader better understand what they have read.</a:t>
            </a:r>
          </a:p>
          <a:p>
            <a:r>
              <a:rPr lang="en-US" sz="2400" b="1" dirty="0"/>
              <a:t>Text features provide information that may not be written in the text itself.</a:t>
            </a:r>
          </a:p>
          <a:p>
            <a:r>
              <a:rPr lang="en-US" sz="2400" b="1" dirty="0"/>
              <a:t>Text features can be found in textbooks, magazine articles, newspapers, reports, web pages, and other forms of nonfiction text.</a:t>
            </a:r>
            <a:endParaRPr lang="en-US" sz="2400" b="1" dirty="0"/>
          </a:p>
        </p:txBody>
      </p:sp>
    </p:spTree>
    <p:extLst>
      <p:ext uri="{BB962C8B-B14F-4D97-AF65-F5344CB8AC3E}">
        <p14:creationId xmlns:p14="http://schemas.microsoft.com/office/powerpoint/2010/main" val="84364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038600" cy="1066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5400" dirty="0">
                <a:solidFill>
                  <a:srgbClr val="FF0000"/>
                </a:solidFill>
              </a:rPr>
              <a:t>Table of Contents</a:t>
            </a:r>
            <a:endParaRPr lang="en-US" sz="5400" dirty="0">
              <a:solidFill>
                <a:srgbClr val="FF0000"/>
              </a:solidFill>
            </a:endParaRPr>
          </a:p>
        </p:txBody>
      </p:sp>
      <p:sp>
        <p:nvSpPr>
          <p:cNvPr id="3" name="Content Placeholder 2"/>
          <p:cNvSpPr>
            <a:spLocks noGrp="1"/>
          </p:cNvSpPr>
          <p:nvPr>
            <p:ph idx="1"/>
          </p:nvPr>
        </p:nvSpPr>
        <p:spPr>
          <a:xfrm>
            <a:off x="6324600" y="2286000"/>
            <a:ext cx="3352800" cy="4114800"/>
          </a:xfrm>
        </p:spPr>
        <p:txBody>
          <a:bodyPr/>
          <a:lstStyle/>
          <a:p>
            <a:r>
              <a:rPr lang="en-US" b="1" dirty="0" smtClean="0"/>
              <a:t>Lists the major parts of a book along with their page numbers.</a:t>
            </a:r>
          </a:p>
          <a:p>
            <a:r>
              <a:rPr lang="en-US" b="1" dirty="0" smtClean="0"/>
              <a:t>It outlines the main topics or main points.</a:t>
            </a:r>
          </a:p>
          <a:p>
            <a:r>
              <a:rPr lang="en-US" b="1" dirty="0" smtClean="0"/>
              <a:t>Readers can use the table of contents to help locate information in the book and see how everything is organized.</a:t>
            </a:r>
            <a:endParaRPr lang="en-US" b="1"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sp>
        <p:nvSpPr>
          <p:cNvPr id="6" name="TextBox 5"/>
          <p:cNvSpPr txBox="1"/>
          <p:nvPr/>
        </p:nvSpPr>
        <p:spPr>
          <a:xfrm>
            <a:off x="2514600" y="2286001"/>
            <a:ext cx="3810000" cy="2739211"/>
          </a:xfrm>
          <a:prstGeom prst="rect">
            <a:avLst/>
          </a:prstGeom>
          <a:noFill/>
        </p:spPr>
        <p:txBody>
          <a:bodyPr wrap="square" rtlCol="0">
            <a:spAutoFit/>
          </a:bodyPr>
          <a:lstStyle/>
          <a:p>
            <a:pPr algn="ctr" fontAlgn="base">
              <a:spcBef>
                <a:spcPct val="0"/>
              </a:spcBef>
              <a:spcAft>
                <a:spcPct val="0"/>
              </a:spcAft>
            </a:pPr>
            <a:r>
              <a:rPr lang="en-US" sz="2400" dirty="0">
                <a:solidFill>
                  <a:srgbClr val="000000"/>
                </a:solidFill>
                <a:latin typeface="Arial" charset="0"/>
              </a:rPr>
              <a:t>Table of Contents</a:t>
            </a:r>
          </a:p>
          <a:p>
            <a:pPr fontAlgn="base">
              <a:spcBef>
                <a:spcPct val="0"/>
              </a:spcBef>
              <a:spcAft>
                <a:spcPct val="0"/>
              </a:spcAft>
            </a:pPr>
            <a:r>
              <a:rPr lang="en-US" sz="2000" b="1" dirty="0">
                <a:solidFill>
                  <a:srgbClr val="000000"/>
                </a:solidFill>
                <a:latin typeface="Arial" charset="0"/>
              </a:rPr>
              <a:t>Chapter 1:  All About Animals</a:t>
            </a:r>
            <a:endParaRPr lang="en-US" sz="2000" dirty="0">
              <a:solidFill>
                <a:srgbClr val="000000"/>
              </a:solidFill>
              <a:latin typeface="Arial" charset="0"/>
            </a:endParaRPr>
          </a:p>
          <a:p>
            <a:pPr fontAlgn="base">
              <a:spcBef>
                <a:spcPct val="0"/>
              </a:spcBef>
              <a:spcAft>
                <a:spcPct val="0"/>
              </a:spcAft>
            </a:pPr>
            <a:r>
              <a:rPr lang="en-US" dirty="0">
                <a:solidFill>
                  <a:srgbClr val="000000"/>
                </a:solidFill>
                <a:latin typeface="Arial" charset="0"/>
              </a:rPr>
              <a:t>Animal Adaptations ……..Page 1</a:t>
            </a:r>
          </a:p>
          <a:p>
            <a:pPr fontAlgn="base">
              <a:spcBef>
                <a:spcPct val="0"/>
              </a:spcBef>
              <a:spcAft>
                <a:spcPct val="0"/>
              </a:spcAft>
            </a:pPr>
            <a:r>
              <a:rPr lang="en-US" dirty="0">
                <a:solidFill>
                  <a:srgbClr val="000000"/>
                </a:solidFill>
                <a:latin typeface="Arial" charset="0"/>
              </a:rPr>
              <a:t>Animal Food……….……..Page 2</a:t>
            </a:r>
          </a:p>
          <a:p>
            <a:pPr fontAlgn="base">
              <a:spcBef>
                <a:spcPct val="0"/>
              </a:spcBef>
              <a:spcAft>
                <a:spcPct val="0"/>
              </a:spcAft>
            </a:pPr>
            <a:r>
              <a:rPr lang="en-US" dirty="0">
                <a:solidFill>
                  <a:srgbClr val="000000"/>
                </a:solidFill>
                <a:latin typeface="Arial" charset="0"/>
              </a:rPr>
              <a:t>Animal Habitats  . ………..Page 3</a:t>
            </a:r>
          </a:p>
          <a:p>
            <a:pPr fontAlgn="base">
              <a:spcBef>
                <a:spcPct val="0"/>
              </a:spcBef>
              <a:spcAft>
                <a:spcPct val="0"/>
              </a:spcAft>
            </a:pPr>
            <a:r>
              <a:rPr lang="en-US" dirty="0">
                <a:solidFill>
                  <a:srgbClr val="000000"/>
                </a:solidFill>
                <a:latin typeface="Arial" charset="0"/>
              </a:rPr>
              <a:t>Animal Homes ..……….…Page 4</a:t>
            </a:r>
          </a:p>
          <a:p>
            <a:pPr fontAlgn="base">
              <a:spcBef>
                <a:spcPct val="0"/>
              </a:spcBef>
              <a:spcAft>
                <a:spcPct val="0"/>
              </a:spcAft>
            </a:pPr>
            <a:r>
              <a:rPr lang="en-US" sz="2000" b="1" dirty="0">
                <a:solidFill>
                  <a:srgbClr val="000000"/>
                </a:solidFill>
                <a:latin typeface="Arial" charset="0"/>
              </a:rPr>
              <a:t>Chapter 2:  All About Plants</a:t>
            </a:r>
          </a:p>
          <a:p>
            <a:pPr fontAlgn="base">
              <a:spcBef>
                <a:spcPct val="0"/>
              </a:spcBef>
              <a:spcAft>
                <a:spcPct val="0"/>
              </a:spcAft>
            </a:pPr>
            <a:r>
              <a:rPr lang="en-US" dirty="0">
                <a:solidFill>
                  <a:srgbClr val="000000"/>
                </a:solidFill>
                <a:latin typeface="Arial" charset="0"/>
              </a:rPr>
              <a:t>Photosynthesis ………….Page 5</a:t>
            </a:r>
          </a:p>
          <a:p>
            <a:pPr fontAlgn="base">
              <a:spcBef>
                <a:spcPct val="0"/>
              </a:spcBef>
              <a:spcAft>
                <a:spcPct val="0"/>
              </a:spcAft>
            </a:pPr>
            <a:r>
              <a:rPr lang="en-US" dirty="0">
                <a:solidFill>
                  <a:srgbClr val="000000"/>
                </a:solidFill>
                <a:latin typeface="Arial" charset="0"/>
              </a:rPr>
              <a:t>Types of Plants ………….Page 6</a:t>
            </a:r>
          </a:p>
        </p:txBody>
      </p:sp>
      <p:sp>
        <p:nvSpPr>
          <p:cNvPr id="7" name="TextBox 6"/>
          <p:cNvSpPr txBox="1"/>
          <p:nvPr/>
        </p:nvSpPr>
        <p:spPr>
          <a:xfrm>
            <a:off x="2590800" y="5029200"/>
            <a:ext cx="33528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Where would a reader find information about where an animal lives?</a:t>
            </a:r>
            <a:endParaRPr lang="en-US" b="1" dirty="0">
              <a:solidFill>
                <a:srgbClr val="FF0000"/>
              </a:solidFill>
              <a:latin typeface="Arial" charset="0"/>
            </a:endParaRPr>
          </a:p>
        </p:txBody>
      </p:sp>
      <p:sp>
        <p:nvSpPr>
          <p:cNvPr id="8" name="TextBox 7"/>
          <p:cNvSpPr txBox="1"/>
          <p:nvPr/>
        </p:nvSpPr>
        <p:spPr>
          <a:xfrm>
            <a:off x="2819400" y="228600"/>
            <a:ext cx="35814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information about where animals live would be found on page 3 in Animal Habitats.</a:t>
            </a:r>
            <a:endParaRPr lang="en-US" b="1" dirty="0">
              <a:solidFill>
                <a:srgbClr val="FF0000"/>
              </a:solidFill>
              <a:latin typeface="Arial" charset="0"/>
            </a:endParaRPr>
          </a:p>
        </p:txBody>
      </p:sp>
    </p:spTree>
    <p:extLst>
      <p:ext uri="{BB962C8B-B14F-4D97-AF65-F5344CB8AC3E}">
        <p14:creationId xmlns:p14="http://schemas.microsoft.com/office/powerpoint/2010/main" val="26597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0386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5400" dirty="0">
                <a:solidFill>
                  <a:srgbClr val="FF0000"/>
                </a:solidFill>
              </a:rPr>
              <a:t>Index</a:t>
            </a:r>
            <a:endParaRPr lang="en-US" sz="5400" dirty="0">
              <a:solidFill>
                <a:srgbClr val="FF0000"/>
              </a:solidFill>
            </a:endParaRPr>
          </a:p>
        </p:txBody>
      </p:sp>
      <p:sp>
        <p:nvSpPr>
          <p:cNvPr id="3" name="Content Placeholder 2"/>
          <p:cNvSpPr>
            <a:spLocks noGrp="1"/>
          </p:cNvSpPr>
          <p:nvPr>
            <p:ph idx="1"/>
          </p:nvPr>
        </p:nvSpPr>
        <p:spPr>
          <a:xfrm>
            <a:off x="6477000" y="2286000"/>
            <a:ext cx="3200400" cy="4114800"/>
          </a:xfrm>
        </p:spPr>
        <p:txBody>
          <a:bodyPr/>
          <a:lstStyle/>
          <a:p>
            <a:r>
              <a:rPr lang="en-US" b="1" dirty="0" smtClean="0"/>
              <a:t>Is an alphabetical listing of the key names, terms, events, and topics with page numbers.</a:t>
            </a:r>
          </a:p>
          <a:p>
            <a:r>
              <a:rPr lang="en-US" b="1" dirty="0" smtClean="0"/>
              <a:t>Readers use the index to help find pages that contain information they are looking for.</a:t>
            </a:r>
            <a:endParaRPr lang="en-US" b="1"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sp>
        <p:nvSpPr>
          <p:cNvPr id="6" name="TextBox 5"/>
          <p:cNvSpPr txBox="1"/>
          <p:nvPr/>
        </p:nvSpPr>
        <p:spPr>
          <a:xfrm>
            <a:off x="2590800" y="2362202"/>
            <a:ext cx="3810000" cy="2800767"/>
          </a:xfrm>
          <a:prstGeom prst="rect">
            <a:avLst/>
          </a:prstGeom>
          <a:noFill/>
        </p:spPr>
        <p:txBody>
          <a:bodyPr wrap="square" rtlCol="0">
            <a:spAutoFit/>
          </a:bodyPr>
          <a:lstStyle/>
          <a:p>
            <a:pPr fontAlgn="base">
              <a:spcBef>
                <a:spcPct val="0"/>
              </a:spcBef>
              <a:spcAft>
                <a:spcPct val="0"/>
              </a:spcAft>
            </a:pPr>
            <a:r>
              <a:rPr lang="en-US" sz="3200" b="1" dirty="0">
                <a:solidFill>
                  <a:srgbClr val="00B0F0"/>
                </a:solidFill>
                <a:latin typeface="Arial" charset="0"/>
              </a:rPr>
              <a:t>A</a:t>
            </a:r>
          </a:p>
          <a:p>
            <a:pPr fontAlgn="base">
              <a:spcBef>
                <a:spcPct val="0"/>
              </a:spcBef>
              <a:spcAft>
                <a:spcPct val="0"/>
              </a:spcAft>
            </a:pPr>
            <a:r>
              <a:rPr lang="en-US" dirty="0">
                <a:solidFill>
                  <a:srgbClr val="000000"/>
                </a:solidFill>
                <a:latin typeface="Arial" charset="0"/>
              </a:rPr>
              <a:t>Abu Simbel, temple of, </a:t>
            </a:r>
            <a:r>
              <a:rPr lang="en-US" i="1" dirty="0">
                <a:solidFill>
                  <a:srgbClr val="000000"/>
                </a:solidFill>
                <a:latin typeface="Arial" charset="0"/>
              </a:rPr>
              <a:t>p73</a:t>
            </a:r>
          </a:p>
          <a:p>
            <a:pPr fontAlgn="base">
              <a:spcBef>
                <a:spcPct val="0"/>
              </a:spcBef>
              <a:spcAft>
                <a:spcPct val="0"/>
              </a:spcAft>
            </a:pPr>
            <a:r>
              <a:rPr lang="en-US" dirty="0">
                <a:solidFill>
                  <a:srgbClr val="000000"/>
                </a:solidFill>
                <a:latin typeface="Arial" charset="0"/>
              </a:rPr>
              <a:t>Acadia, Canada, 212-213</a:t>
            </a:r>
          </a:p>
          <a:p>
            <a:pPr fontAlgn="base">
              <a:spcBef>
                <a:spcPct val="0"/>
              </a:spcBef>
              <a:spcAft>
                <a:spcPct val="0"/>
              </a:spcAft>
            </a:pPr>
            <a:r>
              <a:rPr lang="en-US" dirty="0">
                <a:solidFill>
                  <a:srgbClr val="000000"/>
                </a:solidFill>
                <a:latin typeface="Arial" charset="0"/>
              </a:rPr>
              <a:t>Acid rain, 396, </a:t>
            </a:r>
            <a:r>
              <a:rPr lang="en-US" i="1" dirty="0">
                <a:solidFill>
                  <a:srgbClr val="000000"/>
                </a:solidFill>
                <a:latin typeface="Arial" charset="0"/>
              </a:rPr>
              <a:t>c396-c397</a:t>
            </a:r>
            <a:r>
              <a:rPr lang="en-US" dirty="0">
                <a:solidFill>
                  <a:srgbClr val="000000"/>
                </a:solidFill>
                <a:latin typeface="Arial" charset="0"/>
              </a:rPr>
              <a:t>, 396-397</a:t>
            </a:r>
          </a:p>
          <a:p>
            <a:pPr fontAlgn="base">
              <a:spcBef>
                <a:spcPct val="0"/>
              </a:spcBef>
              <a:spcAft>
                <a:spcPct val="0"/>
              </a:spcAft>
            </a:pPr>
            <a:r>
              <a:rPr lang="en-US" dirty="0">
                <a:solidFill>
                  <a:srgbClr val="000000"/>
                </a:solidFill>
                <a:latin typeface="Arial" charset="0"/>
              </a:rPr>
              <a:t>Animal Adaptations </a:t>
            </a:r>
            <a:r>
              <a:rPr lang="en-US" i="1" dirty="0">
                <a:solidFill>
                  <a:srgbClr val="000000"/>
                </a:solidFill>
                <a:latin typeface="Arial" charset="0"/>
              </a:rPr>
              <a:t>p1</a:t>
            </a:r>
          </a:p>
          <a:p>
            <a:pPr fontAlgn="base">
              <a:spcBef>
                <a:spcPct val="0"/>
              </a:spcBef>
              <a:spcAft>
                <a:spcPct val="0"/>
              </a:spcAft>
            </a:pPr>
            <a:r>
              <a:rPr lang="en-US" dirty="0">
                <a:solidFill>
                  <a:srgbClr val="000000"/>
                </a:solidFill>
                <a:latin typeface="Arial" charset="0"/>
              </a:rPr>
              <a:t>Animal Food </a:t>
            </a:r>
            <a:r>
              <a:rPr lang="en-US" i="1" dirty="0">
                <a:solidFill>
                  <a:srgbClr val="000000"/>
                </a:solidFill>
                <a:latin typeface="Arial" charset="0"/>
              </a:rPr>
              <a:t>p2</a:t>
            </a:r>
          </a:p>
          <a:p>
            <a:pPr fontAlgn="base">
              <a:spcBef>
                <a:spcPct val="0"/>
              </a:spcBef>
              <a:spcAft>
                <a:spcPct val="0"/>
              </a:spcAft>
            </a:pPr>
            <a:r>
              <a:rPr lang="en-US" dirty="0">
                <a:solidFill>
                  <a:srgbClr val="000000"/>
                </a:solidFill>
                <a:latin typeface="Arial" charset="0"/>
              </a:rPr>
              <a:t>Animal Habitats </a:t>
            </a:r>
            <a:r>
              <a:rPr lang="en-US" i="1" dirty="0">
                <a:solidFill>
                  <a:srgbClr val="000000"/>
                </a:solidFill>
                <a:latin typeface="Arial" charset="0"/>
              </a:rPr>
              <a:t>p3</a:t>
            </a:r>
          </a:p>
          <a:p>
            <a:pPr fontAlgn="base">
              <a:spcBef>
                <a:spcPct val="0"/>
              </a:spcBef>
              <a:spcAft>
                <a:spcPct val="0"/>
              </a:spcAft>
            </a:pPr>
            <a:r>
              <a:rPr lang="en-US" dirty="0">
                <a:solidFill>
                  <a:srgbClr val="000000"/>
                </a:solidFill>
                <a:latin typeface="Arial" charset="0"/>
              </a:rPr>
              <a:t>Animal Homes </a:t>
            </a:r>
            <a:r>
              <a:rPr lang="en-US" i="1" dirty="0">
                <a:solidFill>
                  <a:srgbClr val="000000"/>
                </a:solidFill>
                <a:latin typeface="Arial" charset="0"/>
              </a:rPr>
              <a:t>p5</a:t>
            </a:r>
          </a:p>
          <a:p>
            <a:pPr fontAlgn="base">
              <a:spcBef>
                <a:spcPct val="0"/>
              </a:spcBef>
              <a:spcAft>
                <a:spcPct val="0"/>
              </a:spcAft>
            </a:pPr>
            <a:endParaRPr lang="en-US" dirty="0">
              <a:solidFill>
                <a:srgbClr val="000000"/>
              </a:solidFill>
              <a:latin typeface="Arial" charset="0"/>
            </a:endParaRPr>
          </a:p>
        </p:txBody>
      </p:sp>
      <p:sp>
        <p:nvSpPr>
          <p:cNvPr id="7" name="TextBox 6"/>
          <p:cNvSpPr txBox="1"/>
          <p:nvPr/>
        </p:nvSpPr>
        <p:spPr>
          <a:xfrm>
            <a:off x="2667000" y="5029200"/>
            <a:ext cx="3657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Where would a reader find information in the text about acid rain?</a:t>
            </a:r>
            <a:endParaRPr lang="en-US" b="1" dirty="0">
              <a:solidFill>
                <a:srgbClr val="FF0000"/>
              </a:solidFill>
              <a:latin typeface="Arial" charset="0"/>
            </a:endParaRPr>
          </a:p>
        </p:txBody>
      </p:sp>
      <p:sp>
        <p:nvSpPr>
          <p:cNvPr id="8" name="TextBox 7"/>
          <p:cNvSpPr txBox="1"/>
          <p:nvPr/>
        </p:nvSpPr>
        <p:spPr>
          <a:xfrm>
            <a:off x="2819400" y="228600"/>
            <a:ext cx="35814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reader could find information about acid rain on pages 396 – 397.</a:t>
            </a:r>
            <a:endParaRPr lang="en-US" b="1" dirty="0">
              <a:solidFill>
                <a:srgbClr val="FF0000"/>
              </a:solidFill>
              <a:latin typeface="Arial" charset="0"/>
            </a:endParaRPr>
          </a:p>
        </p:txBody>
      </p:sp>
    </p:spTree>
    <p:extLst>
      <p:ext uri="{BB962C8B-B14F-4D97-AF65-F5344CB8AC3E}">
        <p14:creationId xmlns:p14="http://schemas.microsoft.com/office/powerpoint/2010/main" val="11928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Callout 18"/>
          <p:cNvSpPr/>
          <p:nvPr/>
        </p:nvSpPr>
        <p:spPr>
          <a:xfrm>
            <a:off x="2286000" y="152400"/>
            <a:ext cx="40386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4800" dirty="0">
                <a:solidFill>
                  <a:srgbClr val="FF0000"/>
                </a:solidFill>
              </a:rPr>
              <a:t>Titles</a:t>
            </a:r>
            <a:endParaRPr lang="en-US" sz="4800" dirty="0">
              <a:solidFill>
                <a:srgbClr val="FF0000"/>
              </a:solidFill>
            </a:endParaRPr>
          </a:p>
        </p:txBody>
      </p:sp>
      <p:sp>
        <p:nvSpPr>
          <p:cNvPr id="3" name="Content Placeholder 2"/>
          <p:cNvSpPr>
            <a:spLocks noGrp="1"/>
          </p:cNvSpPr>
          <p:nvPr>
            <p:ph idx="1"/>
          </p:nvPr>
        </p:nvSpPr>
        <p:spPr>
          <a:xfrm>
            <a:off x="6019800" y="2286000"/>
            <a:ext cx="3657600" cy="4114800"/>
          </a:xfrm>
        </p:spPr>
        <p:txBody>
          <a:bodyPr/>
          <a:lstStyle/>
          <a:p>
            <a:r>
              <a:rPr lang="en-US" b="1" dirty="0" smtClean="0"/>
              <a:t>Titles tell the reader the topic of the text.  </a:t>
            </a:r>
          </a:p>
          <a:p>
            <a:r>
              <a:rPr lang="en-US" b="1" dirty="0" smtClean="0"/>
              <a:t>Titles show the main idea of the text.</a:t>
            </a:r>
          </a:p>
          <a:p>
            <a:r>
              <a:rPr lang="en-US" b="1" dirty="0" smtClean="0"/>
              <a:t>Titles help the reader by letting them know what they are about to read. </a:t>
            </a:r>
          </a:p>
          <a:p>
            <a:r>
              <a:rPr lang="en-US" b="1" dirty="0" smtClean="0"/>
              <a:t>Titles focus the reader on a topic so they can make connections between what they already know and the text. </a:t>
            </a:r>
            <a:endParaRPr lang="en-US" b="1" dirty="0"/>
          </a:p>
        </p:txBody>
      </p:sp>
      <p:pic>
        <p:nvPicPr>
          <p:cNvPr id="52225" name="Picture 1" descr="Current Rating"/>
          <p:cNvPicPr>
            <a:picLocks noChangeAspect="1" noChangeArrowheads="1"/>
          </p:cNvPicPr>
          <p:nvPr/>
        </p:nvPicPr>
        <p:blipFill>
          <a:blip r:embed="rId3"/>
          <a:srcRect/>
          <a:stretch>
            <a:fillRect/>
          </a:stretch>
        </p:blipFill>
        <p:spPr bwMode="auto">
          <a:xfrm>
            <a:off x="1524001" y="1"/>
            <a:ext cx="9525" cy="9525"/>
          </a:xfrm>
          <a:prstGeom prst="rect">
            <a:avLst/>
          </a:prstGeom>
          <a:noFill/>
        </p:spPr>
      </p:pic>
      <p:pic>
        <p:nvPicPr>
          <p:cNvPr id="52233" name="Picture 9" descr="http://www.sputnikbook.net/images/gallery/newspaperslk.gif"/>
          <p:cNvPicPr>
            <a:picLocks noChangeAspect="1" noChangeArrowheads="1"/>
          </p:cNvPicPr>
          <p:nvPr/>
        </p:nvPicPr>
        <p:blipFill>
          <a:blip r:embed="rId4"/>
          <a:srcRect/>
          <a:stretch>
            <a:fillRect/>
          </a:stretch>
        </p:blipFill>
        <p:spPr bwMode="auto">
          <a:xfrm>
            <a:off x="2514600" y="2286000"/>
            <a:ext cx="3606800" cy="2705100"/>
          </a:xfrm>
          <a:prstGeom prst="rect">
            <a:avLst/>
          </a:prstGeom>
          <a:noFill/>
        </p:spPr>
      </p:pic>
      <p:sp>
        <p:nvSpPr>
          <p:cNvPr id="17" name="TextBox 16"/>
          <p:cNvSpPr txBox="1"/>
          <p:nvPr/>
        </p:nvSpPr>
        <p:spPr>
          <a:xfrm>
            <a:off x="2667000" y="5105401"/>
            <a:ext cx="3505200" cy="1200329"/>
          </a:xfrm>
          <a:prstGeom prst="rect">
            <a:avLst/>
          </a:prstGeom>
          <a:noFill/>
        </p:spPr>
        <p:txBody>
          <a:bodyPr wrap="square" rtlCol="0">
            <a:spAutoFit/>
          </a:bodyPr>
          <a:lstStyle/>
          <a:p>
            <a:pPr fontAlgn="base">
              <a:spcBef>
                <a:spcPct val="0"/>
              </a:spcBef>
              <a:spcAft>
                <a:spcPct val="0"/>
              </a:spcAft>
            </a:pPr>
            <a:r>
              <a:rPr lang="en-US" sz="2400" b="1" dirty="0">
                <a:solidFill>
                  <a:srgbClr val="FF0000"/>
                </a:solidFill>
                <a:latin typeface="Arial" charset="0"/>
              </a:rPr>
              <a:t>What do the titles of the articles in these newspapers tell you?</a:t>
            </a:r>
            <a:endParaRPr lang="en-US" sz="2400" b="1" dirty="0">
              <a:solidFill>
                <a:srgbClr val="FF0000"/>
              </a:solidFill>
              <a:latin typeface="Arial" charset="0"/>
            </a:endParaRPr>
          </a:p>
        </p:txBody>
      </p:sp>
      <p:pic>
        <p:nvPicPr>
          <p:cNvPr id="52235" name="Picture 11" descr="http://www.saugertieswatchdog.com/images/clipart/newspaper%20guy.gif"/>
          <p:cNvPicPr>
            <a:picLocks noChangeAspect="1" noChangeArrowheads="1" noCrop="1"/>
          </p:cNvPicPr>
          <p:nvPr/>
        </p:nvPicPr>
        <p:blipFill>
          <a:blip r:embed="rId5"/>
          <a:srcRect/>
          <a:stretch>
            <a:fillRect/>
          </a:stretch>
        </p:blipFill>
        <p:spPr bwMode="auto">
          <a:xfrm>
            <a:off x="1524000" y="685800"/>
            <a:ext cx="1200150" cy="1371600"/>
          </a:xfrm>
          <a:prstGeom prst="rect">
            <a:avLst/>
          </a:prstGeom>
          <a:noFill/>
        </p:spPr>
      </p:pic>
      <p:sp>
        <p:nvSpPr>
          <p:cNvPr id="20" name="TextBox 19"/>
          <p:cNvSpPr txBox="1"/>
          <p:nvPr/>
        </p:nvSpPr>
        <p:spPr>
          <a:xfrm>
            <a:off x="2819400" y="228600"/>
            <a:ext cx="3276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The titles all talk about space so the articles are all about space.</a:t>
            </a:r>
            <a:endParaRPr lang="en-US" b="1" dirty="0">
              <a:solidFill>
                <a:srgbClr val="FF0000"/>
              </a:solidFill>
              <a:latin typeface="Arial" charset="0"/>
            </a:endParaRPr>
          </a:p>
        </p:txBody>
      </p:sp>
    </p:spTree>
    <p:extLst>
      <p:ext uri="{BB962C8B-B14F-4D97-AF65-F5344CB8AC3E}">
        <p14:creationId xmlns:p14="http://schemas.microsoft.com/office/powerpoint/2010/main" val="10734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52400"/>
            <a:ext cx="4038600" cy="1066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p:txBody>
          <a:bodyPr/>
          <a:lstStyle/>
          <a:p>
            <a:pPr algn="ctr"/>
            <a:r>
              <a:rPr lang="en-US" sz="4800" dirty="0">
                <a:solidFill>
                  <a:srgbClr val="FF0000"/>
                </a:solidFill>
              </a:rPr>
              <a:t>Subheadings</a:t>
            </a:r>
            <a:endParaRPr lang="en-US" sz="4800" dirty="0">
              <a:solidFill>
                <a:srgbClr val="FF0000"/>
              </a:solidFill>
            </a:endParaRPr>
          </a:p>
        </p:txBody>
      </p:sp>
      <p:sp>
        <p:nvSpPr>
          <p:cNvPr id="3" name="Content Placeholder 2"/>
          <p:cNvSpPr>
            <a:spLocks noGrp="1"/>
          </p:cNvSpPr>
          <p:nvPr>
            <p:ph idx="1"/>
          </p:nvPr>
        </p:nvSpPr>
        <p:spPr>
          <a:xfrm>
            <a:off x="6248400" y="2286000"/>
            <a:ext cx="3429000" cy="4114800"/>
          </a:xfrm>
        </p:spPr>
        <p:txBody>
          <a:bodyPr/>
          <a:lstStyle/>
          <a:p>
            <a:r>
              <a:rPr lang="en-US" b="1" dirty="0" smtClean="0"/>
              <a:t>Subheadings divide the text into sections.</a:t>
            </a:r>
          </a:p>
          <a:p>
            <a:r>
              <a:rPr lang="en-US" b="1" dirty="0" smtClean="0"/>
              <a:t>Subheadings tell the main idea of each section of text.</a:t>
            </a:r>
          </a:p>
          <a:p>
            <a:r>
              <a:rPr lang="en-US" b="1" dirty="0" smtClean="0"/>
              <a:t>They are printed in large or bold type to make them stand out.</a:t>
            </a:r>
          </a:p>
          <a:p>
            <a:r>
              <a:rPr lang="en-US" b="1" dirty="0" smtClean="0"/>
              <a:t>Subheadings help the reader to locate information in the text by telling them where to look.</a:t>
            </a:r>
            <a:endParaRPr lang="en-US" b="1" dirty="0"/>
          </a:p>
        </p:txBody>
      </p:sp>
      <p:pic>
        <p:nvPicPr>
          <p:cNvPr id="4" name="Picture 11" descr="http://www.saugertieswatchdog.com/images/clipart/newspaper%20guy.gif"/>
          <p:cNvPicPr>
            <a:picLocks noChangeAspect="1" noChangeArrowheads="1" noCrop="1"/>
          </p:cNvPicPr>
          <p:nvPr/>
        </p:nvPicPr>
        <p:blipFill>
          <a:blip r:embed="rId3"/>
          <a:srcRect/>
          <a:stretch>
            <a:fillRect/>
          </a:stretch>
        </p:blipFill>
        <p:spPr bwMode="auto">
          <a:xfrm>
            <a:off x="1524000" y="685800"/>
            <a:ext cx="1200150" cy="1371600"/>
          </a:xfrm>
          <a:prstGeom prst="rect">
            <a:avLst/>
          </a:prstGeom>
          <a:noFill/>
        </p:spPr>
      </p:pic>
      <p:sp>
        <p:nvSpPr>
          <p:cNvPr id="6" name="TextBox 5"/>
          <p:cNvSpPr txBox="1"/>
          <p:nvPr/>
        </p:nvSpPr>
        <p:spPr>
          <a:xfrm>
            <a:off x="2286000" y="2209800"/>
            <a:ext cx="4038600" cy="3970318"/>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Arial" charset="0"/>
              </a:rPr>
              <a:t>Helpful Ants</a:t>
            </a:r>
          </a:p>
          <a:p>
            <a:pPr fontAlgn="base">
              <a:spcBef>
                <a:spcPct val="0"/>
              </a:spcBef>
              <a:spcAft>
                <a:spcPct val="0"/>
              </a:spcAft>
            </a:pPr>
            <a:r>
              <a:rPr lang="en-US" dirty="0">
                <a:solidFill>
                  <a:srgbClr val="000000"/>
                </a:solidFill>
                <a:latin typeface="Arial" charset="0"/>
              </a:rPr>
              <a:t>Although ants are frustrating when they get in homes, ants do help the environment. They help control the population of damaging pests such as termites.</a:t>
            </a:r>
          </a:p>
          <a:p>
            <a:pPr fontAlgn="base">
              <a:spcBef>
                <a:spcPct val="0"/>
              </a:spcBef>
              <a:spcAft>
                <a:spcPct val="0"/>
              </a:spcAft>
            </a:pPr>
            <a:endParaRPr lang="en-US" dirty="0">
              <a:solidFill>
                <a:srgbClr val="000000"/>
              </a:solidFill>
              <a:latin typeface="Arial" charset="0"/>
            </a:endParaRPr>
          </a:p>
          <a:p>
            <a:pPr fontAlgn="base">
              <a:spcBef>
                <a:spcPct val="0"/>
              </a:spcBef>
              <a:spcAft>
                <a:spcPct val="0"/>
              </a:spcAft>
            </a:pPr>
            <a:r>
              <a:rPr lang="en-US" b="1" dirty="0">
                <a:solidFill>
                  <a:srgbClr val="000000"/>
                </a:solidFill>
                <a:latin typeface="Arial" charset="0"/>
              </a:rPr>
              <a:t>Types of Ants</a:t>
            </a:r>
          </a:p>
          <a:p>
            <a:pPr fontAlgn="base">
              <a:spcBef>
                <a:spcPct val="0"/>
              </a:spcBef>
              <a:spcAft>
                <a:spcPct val="0"/>
              </a:spcAft>
            </a:pPr>
            <a:r>
              <a:rPr lang="en-US" dirty="0">
                <a:solidFill>
                  <a:srgbClr val="000000"/>
                </a:solidFill>
                <a:latin typeface="Arial" charset="0"/>
              </a:rPr>
              <a:t>Types of ants include fire ants, which cause a painful sting, and carpenter ants, which damage wood structures while nest building. Other types of ants include honey, pharaoh, house, Argentine, and the thief ant.</a:t>
            </a:r>
            <a:endParaRPr lang="en-US" dirty="0">
              <a:solidFill>
                <a:srgbClr val="000000"/>
              </a:solidFill>
              <a:latin typeface="Arial" charset="0"/>
            </a:endParaRPr>
          </a:p>
        </p:txBody>
      </p:sp>
      <p:sp>
        <p:nvSpPr>
          <p:cNvPr id="7" name="TextBox 6"/>
          <p:cNvSpPr txBox="1"/>
          <p:nvPr/>
        </p:nvSpPr>
        <p:spPr>
          <a:xfrm>
            <a:off x="2743200" y="381001"/>
            <a:ext cx="3429000" cy="646331"/>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Where would the reader look to find out about a fire ant?</a:t>
            </a:r>
            <a:endParaRPr lang="en-US" b="1" dirty="0">
              <a:solidFill>
                <a:srgbClr val="FF0000"/>
              </a:solidFill>
              <a:latin typeface="Arial" charset="0"/>
            </a:endParaRPr>
          </a:p>
        </p:txBody>
      </p:sp>
      <p:sp>
        <p:nvSpPr>
          <p:cNvPr id="8" name="Cloud Callout 7"/>
          <p:cNvSpPr/>
          <p:nvPr/>
        </p:nvSpPr>
        <p:spPr>
          <a:xfrm>
            <a:off x="6400800" y="152400"/>
            <a:ext cx="40386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TextBox 8"/>
          <p:cNvSpPr txBox="1"/>
          <p:nvPr/>
        </p:nvSpPr>
        <p:spPr>
          <a:xfrm>
            <a:off x="6781800" y="228600"/>
            <a:ext cx="3657600" cy="923330"/>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rPr>
              <a:t>A fire ant is a kind of ant so the reader would look in Types of Ants.</a:t>
            </a:r>
            <a:endParaRPr lang="en-US" b="1" dirty="0">
              <a:solidFill>
                <a:srgbClr val="FF0000"/>
              </a:solidFill>
              <a:latin typeface="Arial" charset="0"/>
            </a:endParaRPr>
          </a:p>
        </p:txBody>
      </p:sp>
    </p:spTree>
    <p:extLst>
      <p:ext uri="{BB962C8B-B14F-4D97-AF65-F5344CB8AC3E}">
        <p14:creationId xmlns:p14="http://schemas.microsoft.com/office/powerpoint/2010/main" val="35364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in_the_new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TotalTime>
  <Words>1277</Words>
  <Application>Microsoft Office PowerPoint</Application>
  <PresentationFormat>Widescreen</PresentationFormat>
  <Paragraphs>140</Paragraphs>
  <Slides>15</Slides>
  <Notes>12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15</vt:i4>
      </vt:variant>
    </vt:vector>
  </HeadingPairs>
  <TitlesOfParts>
    <vt:vector size="33" baseType="lpstr">
      <vt:lpstr>Arial</vt:lpstr>
      <vt:lpstr>Calibri</vt:lpstr>
      <vt:lpstr>Calibri Light</vt:lpstr>
      <vt:lpstr>Georgia</vt:lpstr>
      <vt:lpstr>Verdana</vt:lpstr>
      <vt:lpstr>Office Theme</vt:lpstr>
      <vt:lpstr>in_the_news</vt:lpstr>
      <vt:lpstr>1_in_the_news</vt:lpstr>
      <vt:lpstr>2_in_the_news</vt:lpstr>
      <vt:lpstr>3_in_the_news</vt:lpstr>
      <vt:lpstr>4_in_the_news</vt:lpstr>
      <vt:lpstr>5_in_the_news</vt:lpstr>
      <vt:lpstr>6_in_the_news</vt:lpstr>
      <vt:lpstr>7_in_the_news</vt:lpstr>
      <vt:lpstr>8_in_the_news</vt:lpstr>
      <vt:lpstr>9_in_the_news</vt:lpstr>
      <vt:lpstr>10_in_the_news</vt:lpstr>
      <vt:lpstr>11_in_the_news</vt:lpstr>
      <vt:lpstr>Helpful Hints:</vt:lpstr>
      <vt:lpstr>Writing the Steps</vt:lpstr>
      <vt:lpstr>Language</vt:lpstr>
      <vt:lpstr>Text Features</vt:lpstr>
      <vt:lpstr>What are text features?</vt:lpstr>
      <vt:lpstr>Table of Contents</vt:lpstr>
      <vt:lpstr>Index</vt:lpstr>
      <vt:lpstr>Titles</vt:lpstr>
      <vt:lpstr>Subheadings</vt:lpstr>
      <vt:lpstr>Text (Bold, Color, &amp; Italics)</vt:lpstr>
      <vt:lpstr>Photographs  Illustrations</vt:lpstr>
      <vt:lpstr>Captions</vt:lpstr>
      <vt:lpstr>Textbox</vt:lpstr>
      <vt:lpstr>Diagrams</vt:lpstr>
      <vt:lpstr>Tables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 Hints:</dc:title>
  <dc:creator>Ceely, Gina</dc:creator>
  <cp:lastModifiedBy>Ceely, Gina</cp:lastModifiedBy>
  <cp:revision>3</cp:revision>
  <dcterms:created xsi:type="dcterms:W3CDTF">2017-02-23T14:32:43Z</dcterms:created>
  <dcterms:modified xsi:type="dcterms:W3CDTF">2017-02-23T14:48:18Z</dcterms:modified>
</cp:coreProperties>
</file>